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9" r:id="rId10"/>
    <p:sldId id="286" r:id="rId11"/>
    <p:sldId id="278" r:id="rId12"/>
    <p:sldId id="277" r:id="rId13"/>
    <p:sldId id="276" r:id="rId14"/>
    <p:sldId id="287" r:id="rId15"/>
    <p:sldId id="275" r:id="rId16"/>
    <p:sldId id="267" r:id="rId17"/>
    <p:sldId id="285" r:id="rId18"/>
    <p:sldId id="268" r:id="rId19"/>
    <p:sldId id="271" r:id="rId20"/>
    <p:sldId id="270" r:id="rId21"/>
    <p:sldId id="264" r:id="rId2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 autoAdjust="0"/>
    <p:restoredTop sz="89948" autoAdjust="0"/>
  </p:normalViewPr>
  <p:slideViewPr>
    <p:cSldViewPr snapToGrid="0" snapToObjects="1">
      <p:cViewPr>
        <p:scale>
          <a:sx n="100" d="100"/>
          <a:sy n="100" d="100"/>
        </p:scale>
        <p:origin x="-1938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15/09/2017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096E-CF6B-4CEF-A470-8270F3FE3AD8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04FE0-43EB-4405-B19E-7E67A0CDA23C}" type="datetimeFigureOut">
              <a:rPr lang="fr-FR" smtClean="0"/>
              <a:t>15/09/2017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7904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Du 5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au 15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endParaRPr lang="fr-FR" dirty="0"/>
          </a:p>
          <a:p>
            <a:pPr algn="just"/>
            <a:r>
              <a:rPr lang="fr-FR" altLang="fr-FR" dirty="0" smtClean="0">
                <a:sym typeface="Wingdings"/>
              </a:rPr>
              <a:t> </a:t>
            </a:r>
            <a:r>
              <a:rPr lang="fr-FR" altLang="fr-FR" dirty="0" smtClean="0"/>
              <a:t>Une </a:t>
            </a:r>
            <a:r>
              <a:rPr lang="fr-FR" altLang="fr-FR" dirty="0"/>
              <a:t>« marchandisation » de l’école : le maitre offre ses services d’enseignement contre rétribution. </a:t>
            </a:r>
            <a:r>
              <a:rPr lang="fr-FR" altLang="fr-FR" dirty="0" smtClean="0"/>
              <a:t>L’auto-évaluation </a:t>
            </a:r>
            <a:r>
              <a:rPr lang="fr-FR" altLang="fr-FR" dirty="0"/>
              <a:t>l’emportait sur </a:t>
            </a:r>
            <a:r>
              <a:rPr lang="fr-FR" altLang="fr-FR" dirty="0" smtClean="0"/>
              <a:t>l’évaluation.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062" y="3897101"/>
            <a:ext cx="1818661" cy="1737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121" y="3897102"/>
            <a:ext cx="3071279" cy="1737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lèche droite 3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7529374" y="372224"/>
            <a:ext cx="133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Document 5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79048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16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endParaRPr lang="fr-FR" dirty="0"/>
          </a:p>
          <a:p>
            <a:pPr algn="just"/>
            <a:r>
              <a:rPr lang="fr-FR" altLang="fr-FR" dirty="0" smtClean="0">
                <a:sym typeface="Wingdings"/>
              </a:rPr>
              <a:t> </a:t>
            </a:r>
            <a:r>
              <a:rPr lang="fr-FR" altLang="fr-FR" dirty="0"/>
              <a:t>Remise en cause du principe marchand par les jésuites qui publient  Ratio </a:t>
            </a:r>
            <a:r>
              <a:rPr lang="fr-FR" altLang="fr-FR" dirty="0" err="1"/>
              <a:t>Studiorum</a:t>
            </a:r>
            <a:r>
              <a:rPr lang="fr-FR" altLang="fr-FR" dirty="0"/>
              <a:t> (1599 Plan des études</a:t>
            </a:r>
            <a:r>
              <a:rPr lang="fr-FR" altLang="fr-FR" dirty="0" smtClean="0"/>
              <a:t>).</a:t>
            </a:r>
            <a:endParaRPr lang="fr-FR" altLang="fr-FR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r>
              <a:rPr lang="fr-FR" altLang="fr-FR" i="1" dirty="0" smtClean="0"/>
              <a:t>- Mise </a:t>
            </a:r>
            <a:r>
              <a:rPr lang="fr-FR" altLang="fr-FR" i="1" dirty="0"/>
              <a:t>en place d’un système d’apprentissage actif : les leçons, études…….</a:t>
            </a:r>
          </a:p>
          <a:p>
            <a:pPr algn="just"/>
            <a:r>
              <a:rPr lang="fr-FR" altLang="fr-FR" i="1" dirty="0" smtClean="0"/>
              <a:t>- Mise </a:t>
            </a:r>
            <a:r>
              <a:rPr lang="fr-FR" altLang="fr-FR" i="1" dirty="0"/>
              <a:t>en place d’un système de concours, de devoirs écrits avec rythme régulier</a:t>
            </a:r>
          </a:p>
          <a:p>
            <a:pPr algn="just"/>
            <a:r>
              <a:rPr lang="fr-FR" altLang="fr-FR" i="1" dirty="0" smtClean="0"/>
              <a:t>- Remise </a:t>
            </a:r>
            <a:r>
              <a:rPr lang="fr-FR" altLang="fr-FR" i="1" dirty="0"/>
              <a:t>de prix</a:t>
            </a:r>
          </a:p>
          <a:p>
            <a:pPr algn="just"/>
            <a:r>
              <a:rPr lang="fr-FR" altLang="fr-FR" i="1" dirty="0" smtClean="0"/>
              <a:t>- Passage </a:t>
            </a:r>
            <a:r>
              <a:rPr lang="fr-FR" altLang="fr-FR" i="1" dirty="0"/>
              <a:t>dans la classe supérieure à condition….</a:t>
            </a:r>
          </a:p>
          <a:p>
            <a:pPr algn="just"/>
            <a:r>
              <a:rPr lang="fr-FR" altLang="fr-FR" i="1" dirty="0" smtClean="0"/>
              <a:t>- Instaure </a:t>
            </a:r>
            <a:r>
              <a:rPr lang="fr-FR" altLang="fr-FR" i="1" dirty="0"/>
              <a:t>la concurrence entre élèves entre groupes d’élèves (disputes)</a:t>
            </a:r>
          </a:p>
          <a:p>
            <a:pPr algn="just"/>
            <a:r>
              <a:rPr lang="fr-FR" altLang="fr-FR" i="1" dirty="0" smtClean="0"/>
              <a:t>- Favorise </a:t>
            </a:r>
            <a:r>
              <a:rPr lang="fr-FR" altLang="fr-FR" i="1" dirty="0"/>
              <a:t>l’honnête émulation plutôt que les châtiments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7" r="12404" b="3590"/>
          <a:stretch/>
        </p:blipFill>
        <p:spPr bwMode="auto">
          <a:xfrm>
            <a:off x="984222" y="3143249"/>
            <a:ext cx="865346" cy="1203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110" y="2870125"/>
            <a:ext cx="1294819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Flèche droite 8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57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79048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19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endParaRPr lang="fr-FR" dirty="0"/>
          </a:p>
          <a:p>
            <a:pPr algn="just">
              <a:defRPr/>
            </a:pPr>
            <a:r>
              <a:rPr lang="fr-FR" altLang="fr-FR" dirty="0" smtClean="0">
                <a:sym typeface="Wingdings"/>
              </a:rPr>
              <a:t> </a:t>
            </a:r>
            <a:r>
              <a:rPr lang="fr-FR" dirty="0"/>
              <a:t>Au début du siècle les premiers prix arrivent dans le primaire (« Prix absolu », « prix de progrès », « prix de bonnes notes </a:t>
            </a:r>
            <a:r>
              <a:rPr lang="fr-FR" dirty="0" smtClean="0"/>
              <a:t>»…), chacun </a:t>
            </a:r>
            <a:r>
              <a:rPr lang="fr-FR" dirty="0"/>
              <a:t>des prix faisant l’objet de menus cadeaux : couteaux, livres, sifflet, ciseaux, dés à coudre…</a:t>
            </a:r>
          </a:p>
          <a:p>
            <a:pPr algn="just">
              <a:defRPr/>
            </a:pPr>
            <a:r>
              <a:rPr lang="fr-FR" dirty="0"/>
              <a:t>La notation de 0 à 20 est officialisée en 1890 et la note prétend à une valeur universelle, elle est le reflet de la valeur du travail et de la conduite.</a:t>
            </a: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948" y="4660185"/>
            <a:ext cx="1374775" cy="1835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894" y="4660185"/>
            <a:ext cx="1196917" cy="1835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Flèche droite 8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68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79048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20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endParaRPr lang="fr-FR" dirty="0"/>
          </a:p>
          <a:p>
            <a:pPr algn="just">
              <a:defRPr/>
            </a:pPr>
            <a:r>
              <a:rPr lang="fr-FR" altLang="fr-FR" dirty="0" smtClean="0">
                <a:sym typeface="Wingdings"/>
              </a:rPr>
              <a:t> </a:t>
            </a:r>
            <a:r>
              <a:rPr lang="fr-FR" dirty="0"/>
              <a:t>Critique de l’école et de son système de notation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fr-FR" dirty="0"/>
              <a:t>1920 : Edouard CLAPARÈDE  défend une école sur mesure et non une école de la mesure « l’école veut toujours hiérarchiser ; ce qui importe avant tout, c’est de différencier </a:t>
            </a:r>
            <a:r>
              <a:rPr lang="fr-FR" dirty="0" smtClean="0"/>
              <a:t>»</a:t>
            </a:r>
            <a:endParaRPr lang="fr-FR" dirty="0"/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fr-FR" dirty="0"/>
              <a:t>Naissance de la docimologie</a:t>
            </a: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919" y="4328294"/>
            <a:ext cx="3045429" cy="220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863" y="4328293"/>
            <a:ext cx="1938337" cy="1452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Flèche droite 8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50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20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>
              <a:defRPr/>
            </a:pPr>
            <a:r>
              <a:rPr lang="fr-FR" altLang="fr-FR" dirty="0" smtClean="0">
                <a:sym typeface="Wingdings"/>
              </a:rPr>
              <a:t> </a:t>
            </a:r>
            <a:r>
              <a:rPr lang="fr-FR" dirty="0"/>
              <a:t>L’évaluation n’est que sommative et certificative avec deux </a:t>
            </a:r>
            <a:r>
              <a:rPr lang="fr-FR" dirty="0" smtClean="0"/>
              <a:t>objectifs : </a:t>
            </a:r>
            <a:endParaRPr lang="fr-FR" dirty="0"/>
          </a:p>
          <a:p>
            <a:pPr marL="285750" indent="-285750" algn="just">
              <a:buFontTx/>
              <a:buChar char="-"/>
              <a:defRPr/>
            </a:pPr>
            <a:r>
              <a:rPr lang="fr-FR" dirty="0"/>
              <a:t>Vérifier les connaissances</a:t>
            </a:r>
          </a:p>
          <a:p>
            <a:pPr marL="285750" indent="-285750" algn="just">
              <a:buFontTx/>
              <a:buChar char="-"/>
              <a:defRPr/>
            </a:pPr>
            <a:r>
              <a:rPr lang="fr-FR" dirty="0"/>
              <a:t>Classer pour trier les élèves et orienter (l’élitisme républicain)</a:t>
            </a:r>
          </a:p>
          <a:p>
            <a:pPr algn="just">
              <a:defRPr/>
            </a:pPr>
            <a:endParaRPr lang="fr-FR" dirty="0"/>
          </a:p>
          <a:p>
            <a:pPr algn="just">
              <a:defRPr/>
            </a:pPr>
            <a:r>
              <a:rPr lang="fr-FR" dirty="0"/>
              <a:t>L’évaluation était aussi un moyen de récompenser ou punir, un moyen </a:t>
            </a:r>
            <a:r>
              <a:rPr lang="fr-FR" i="1" dirty="0"/>
              <a:t>d’asseoir l’autorité du prof</a:t>
            </a: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773" y="4421187"/>
            <a:ext cx="2527300" cy="1565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Flèche droite 7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01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20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>
              <a:defRPr/>
            </a:pPr>
            <a:r>
              <a:rPr lang="fr-FR" altLang="fr-FR" dirty="0" smtClean="0">
                <a:sym typeface="Wingdings"/>
              </a:rPr>
              <a:t> </a:t>
            </a:r>
            <a:r>
              <a:rPr lang="fr-FR" dirty="0"/>
              <a:t>1968 : Alain PEYREFFITE souhaite mettre fin au système de notation chiffrée pour s’intéresser et mesurer les progrès individuels des élèves selon une échelle de A à E et le 6 janvier 1969 le ministère d’Edgar FAURE publie une circulaire sur la notation qui déconseille les compositions et les classements et qui recommande une notation à l’aide de 5 à 6 lettres</a:t>
            </a:r>
          </a:p>
          <a:p>
            <a:pPr algn="just">
              <a:defRPr/>
            </a:pPr>
            <a:endParaRPr lang="fr-FR" dirty="0"/>
          </a:p>
          <a:p>
            <a:pPr algn="just">
              <a:defRPr/>
            </a:pPr>
            <a:r>
              <a:rPr lang="fr-FR" altLang="fr-FR" dirty="0">
                <a:sym typeface="Wingdings"/>
              </a:rPr>
              <a:t> </a:t>
            </a:r>
            <a:r>
              <a:rPr lang="fr-FR" dirty="0" smtClean="0"/>
              <a:t>1971 </a:t>
            </a:r>
            <a:r>
              <a:rPr lang="fr-FR" dirty="0"/>
              <a:t>: Devant l’opposition des </a:t>
            </a:r>
            <a:r>
              <a:rPr lang="fr-FR" dirty="0" smtClean="0"/>
              <a:t>enseignants, </a:t>
            </a:r>
            <a:r>
              <a:rPr lang="fr-FR" dirty="0"/>
              <a:t>le ministère d’Olivier GUICHARD rétablit la note /20 le 9 juillet 71 </a:t>
            </a:r>
            <a:r>
              <a:rPr lang="fr-FR" dirty="0" smtClean="0"/>
              <a:t>.</a:t>
            </a:r>
            <a:endParaRPr lang="fr-FR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919" y="5121275"/>
            <a:ext cx="2246181" cy="1513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5121275"/>
            <a:ext cx="1963737" cy="148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Flèche droite 7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131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1- Quelques repères sur l’histoire de l’évaluation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C000"/>
                </a:solidFill>
              </a:rPr>
              <a:t>21</a:t>
            </a:r>
            <a:r>
              <a:rPr lang="fr-FR" b="1" baseline="30000" dirty="0" smtClean="0">
                <a:solidFill>
                  <a:srgbClr val="FFC000"/>
                </a:solidFill>
              </a:rPr>
              <a:t>ème</a:t>
            </a:r>
            <a:r>
              <a:rPr lang="fr-FR" b="1" dirty="0" smtClean="0">
                <a:solidFill>
                  <a:srgbClr val="FFC000"/>
                </a:solidFill>
              </a:rPr>
              <a:t> siècle</a:t>
            </a:r>
          </a:p>
          <a:p>
            <a:pPr>
              <a:defRPr/>
            </a:pPr>
            <a:endParaRPr lang="fr-FR" altLang="fr-FR" dirty="0">
              <a:sym typeface="Wingdings"/>
            </a:endParaRPr>
          </a:p>
          <a:p>
            <a:r>
              <a:rPr lang="fr-FR" altLang="fr-FR" dirty="0" smtClean="0">
                <a:sym typeface="Wingdings"/>
              </a:rPr>
              <a:t> </a:t>
            </a:r>
            <a:r>
              <a:rPr lang="fr-FR" altLang="fr-FR" dirty="0"/>
              <a:t>La réforme du collège :</a:t>
            </a:r>
          </a:p>
          <a:p>
            <a:r>
              <a:rPr lang="fr-FR" altLang="fr-FR" dirty="0"/>
              <a:t>Une évaluation plus au service des apprentissages</a:t>
            </a: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2778695"/>
            <a:ext cx="18288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919" y="3452776"/>
            <a:ext cx="3540125" cy="232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863" y="4379913"/>
            <a:ext cx="2097087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Flèche droite 9"/>
          <p:cNvSpPr/>
          <p:nvPr/>
        </p:nvSpPr>
        <p:spPr>
          <a:xfrm>
            <a:off x="1704975" y="2352675"/>
            <a:ext cx="6848475" cy="190500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10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42334"/>
              </p:ext>
            </p:extLst>
          </p:nvPr>
        </p:nvGraphicFramePr>
        <p:xfrm>
          <a:off x="1601919" y="2753157"/>
          <a:ext cx="7020000" cy="741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28332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623510"/>
              </p:ext>
            </p:extLst>
          </p:nvPr>
        </p:nvGraphicFramePr>
        <p:xfrm>
          <a:off x="1601919" y="2753157"/>
          <a:ext cx="7020000" cy="12852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78739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618947"/>
              </p:ext>
            </p:extLst>
          </p:nvPr>
        </p:nvGraphicFramePr>
        <p:xfrm>
          <a:off x="1601919" y="2753157"/>
          <a:ext cx="7020000" cy="1833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29824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52250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 smtClean="0"/>
                    </a:p>
                    <a:p>
                      <a:endParaRPr lang="fr-FR" dirty="0" smtClean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43833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868377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 smtClean="0"/>
                    </a:p>
                    <a:p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3526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593798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71364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268488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Diversifiée</a:t>
                      </a:r>
                    </a:p>
                    <a:p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8390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4814849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Diversifiée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Différenciée et adaptée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4729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004202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Valorisante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Diversifiée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Différenciée et adaptée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04129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345103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Valorisante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Diversifiée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Différenciée et adaptée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Coopération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56044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967603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Valorisante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Diversifiée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Différenciée et adaptée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Coopération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Bienveillance</a:t>
                      </a:r>
                    </a:p>
                    <a:p>
                      <a:endParaRPr lang="fr-FR" dirty="0" smtClean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4310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00B050"/>
                </a:solidFill>
              </a:rPr>
              <a:t>2</a:t>
            </a:r>
            <a:r>
              <a:rPr lang="fr-FR" sz="2000" b="1" dirty="0" smtClean="0">
                <a:solidFill>
                  <a:srgbClr val="00B050"/>
                </a:solidFill>
              </a:rPr>
              <a:t>- Les caractéristiques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fr-FR" altLang="fr-FR" dirty="0">
              <a:sym typeface="Wingdings"/>
            </a:endParaRPr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  <a:p>
            <a:pPr algn="just"/>
            <a:endParaRPr lang="fr-FR" altLang="fr-FR" i="1" dirty="0" smtClean="0"/>
          </a:p>
          <a:p>
            <a:pPr algn="just"/>
            <a:endParaRPr lang="fr-FR" altLang="fr-FR" i="1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801612"/>
              </p:ext>
            </p:extLst>
          </p:nvPr>
        </p:nvGraphicFramePr>
        <p:xfrm>
          <a:off x="1601919" y="2753157"/>
          <a:ext cx="7020000" cy="2382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40000"/>
                <a:gridCol w="2340000"/>
                <a:gridCol w="234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Formative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Dédramatisée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rgbClr val="00B050"/>
                          </a:solidFill>
                        </a:rPr>
                        <a:t>Valorisante</a:t>
                      </a:r>
                      <a:endParaRPr lang="fr-F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Evaluation par compétence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Echelles descriptives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Levier</a:t>
                      </a:r>
                      <a:r>
                        <a:rPr lang="fr-FR" baseline="0" dirty="0" smtClean="0"/>
                        <a:t> pour les apprentissages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Continue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Diversifiée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Différenciée et adaptée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Coopération</a:t>
                      </a:r>
                    </a:p>
                    <a:p>
                      <a:endParaRPr lang="fr-FR" dirty="0" smtClean="0"/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Bienveillance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Estime de soi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2743200" y="1768271"/>
            <a:ext cx="3543300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5111919" y="1768271"/>
            <a:ext cx="1174581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6286500" y="1768271"/>
            <a:ext cx="1194139" cy="98488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1601919" y="5359598"/>
            <a:ext cx="42942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Source : conférence nationale sur l’évaluation des élèves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3996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5723" y="556890"/>
            <a:ext cx="27815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70C0"/>
                </a:solidFill>
              </a:rPr>
              <a:t>L’évaluation positive</a:t>
            </a:r>
            <a:endParaRPr lang="fr-FR" sz="2400" b="1" dirty="0">
              <a:solidFill>
                <a:srgbClr val="0070C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01918" y="1368162"/>
            <a:ext cx="6595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3- Les principes de l’évaluation </a:t>
            </a:r>
            <a:r>
              <a:rPr lang="fr-FR" sz="2800" b="1" dirty="0" smtClean="0">
                <a:solidFill>
                  <a:srgbClr val="00B050"/>
                </a:solidFill>
              </a:rPr>
              <a:t>positive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01919" y="2014493"/>
            <a:ext cx="69039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sym typeface="Wingdings"/>
              </a:rPr>
              <a:t> </a:t>
            </a:r>
            <a:r>
              <a:rPr lang="fr-FR" dirty="0" smtClean="0"/>
              <a:t>C’est </a:t>
            </a:r>
            <a:r>
              <a:rPr lang="fr-FR" dirty="0"/>
              <a:t>faire de l’évaluation </a:t>
            </a:r>
            <a:r>
              <a:rPr lang="fr-FR" b="1" dirty="0"/>
              <a:t>un levier pour l’apprentissage </a:t>
            </a:r>
            <a:r>
              <a:rPr lang="fr-FR" dirty="0"/>
              <a:t>et non une sanction</a:t>
            </a:r>
            <a:r>
              <a:rPr lang="fr-FR" dirty="0" smtClean="0"/>
              <a:t>.</a:t>
            </a:r>
          </a:p>
          <a:p>
            <a:pPr algn="just"/>
            <a:endParaRPr lang="fr-FR" dirty="0"/>
          </a:p>
          <a:p>
            <a:pPr algn="just"/>
            <a:r>
              <a:rPr lang="fr-FR" dirty="0">
                <a:sym typeface="Wingdings"/>
              </a:rPr>
              <a:t> </a:t>
            </a:r>
            <a:r>
              <a:rPr lang="fr-FR" dirty="0" smtClean="0"/>
              <a:t>C’est </a:t>
            </a:r>
            <a:r>
              <a:rPr lang="fr-FR" dirty="0"/>
              <a:t>mettre en valeur </a:t>
            </a:r>
            <a:r>
              <a:rPr lang="fr-FR" b="1" dirty="0"/>
              <a:t>le processus d’apprentissage de l’élève </a:t>
            </a:r>
            <a:r>
              <a:rPr lang="fr-FR" dirty="0"/>
              <a:t>et pas uniquement le résultat</a:t>
            </a:r>
            <a:r>
              <a:rPr lang="fr-FR" dirty="0" smtClean="0"/>
              <a:t>.</a:t>
            </a:r>
          </a:p>
          <a:p>
            <a:pPr algn="just"/>
            <a:endParaRPr lang="fr-FR" dirty="0"/>
          </a:p>
          <a:p>
            <a:pPr algn="just"/>
            <a:r>
              <a:rPr lang="fr-FR" dirty="0">
                <a:sym typeface="Wingdings"/>
              </a:rPr>
              <a:t> </a:t>
            </a:r>
            <a:r>
              <a:rPr lang="fr-FR" dirty="0" smtClean="0"/>
              <a:t>C’est </a:t>
            </a:r>
            <a:r>
              <a:rPr lang="fr-FR" dirty="0"/>
              <a:t>permettre d’identifier sur quoi portent </a:t>
            </a:r>
            <a:r>
              <a:rPr lang="fr-FR" b="1" dirty="0"/>
              <a:t>les progrès</a:t>
            </a:r>
            <a:r>
              <a:rPr lang="fr-FR" dirty="0" smtClean="0"/>
              <a:t>.</a:t>
            </a:r>
          </a:p>
          <a:p>
            <a:pPr algn="just"/>
            <a:endParaRPr lang="fr-FR" dirty="0"/>
          </a:p>
          <a:p>
            <a:pPr algn="just"/>
            <a:r>
              <a:rPr lang="fr-FR" dirty="0">
                <a:sym typeface="Wingdings"/>
              </a:rPr>
              <a:t> </a:t>
            </a:r>
            <a:r>
              <a:rPr lang="fr-FR" dirty="0" smtClean="0">
                <a:sym typeface="Wingdings"/>
              </a:rPr>
              <a:t> </a:t>
            </a:r>
            <a:r>
              <a:rPr lang="fr-FR" dirty="0" smtClean="0"/>
              <a:t>C’est </a:t>
            </a:r>
            <a:r>
              <a:rPr lang="fr-FR" dirty="0"/>
              <a:t>motivant et stimulant pour l’élève car elle repose sur une </a:t>
            </a:r>
            <a:r>
              <a:rPr lang="fr-FR" b="1" dirty="0"/>
              <a:t>dynamique</a:t>
            </a:r>
            <a:r>
              <a:rPr lang="fr-FR" dirty="0"/>
              <a:t>, une ouverture de </a:t>
            </a:r>
            <a:r>
              <a:rPr lang="fr-FR" b="1" dirty="0"/>
              <a:t>possibles</a:t>
            </a:r>
            <a:r>
              <a:rPr lang="fr-FR" dirty="0"/>
              <a:t> et non uniquement sur des constats.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30285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779</Words>
  <Application>Microsoft Office PowerPoint</Application>
  <PresentationFormat>Affichage à l'écran (4:3)</PresentationFormat>
  <Paragraphs>285</Paragraphs>
  <Slides>20</Slides>
  <Notes>20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2" baseType="lpstr">
      <vt:lpstr>1_Conception personnalisée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Nicolas Meriau</cp:lastModifiedBy>
  <cp:revision>95</cp:revision>
  <dcterms:created xsi:type="dcterms:W3CDTF">2015-07-17T08:33:25Z</dcterms:created>
  <dcterms:modified xsi:type="dcterms:W3CDTF">2017-09-15T14:03:00Z</dcterms:modified>
</cp:coreProperties>
</file>