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60" r:id="rId2"/>
  </p:sldMasterIdLst>
  <p:notesMasterIdLst>
    <p:notesMasterId r:id="rId9"/>
  </p:notesMasterIdLst>
  <p:sldIdLst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85812" autoAdjust="0"/>
  </p:normalViewPr>
  <p:slideViewPr>
    <p:cSldViewPr snapToGrid="0" snapToObjects="1">
      <p:cViewPr>
        <p:scale>
          <a:sx n="100" d="100"/>
          <a:sy n="100" d="100"/>
        </p:scale>
        <p:origin x="-69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A3163-5BB3-406A-9447-599D7D90C508}" type="datetimeFigureOut">
              <a:rPr lang="fr-FR" smtClean="0"/>
              <a:t>26/09/2017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36DAF-FC65-4D8F-9985-7EC033CBA0B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763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Source : INED 2014 (Institut</a:t>
            </a:r>
            <a:r>
              <a:rPr lang="fr-FR" baseline="0" dirty="0" smtClean="0"/>
              <a:t> National d’Etudes Démographiques)</a:t>
            </a:r>
          </a:p>
          <a:p>
            <a:endParaRPr lang="fr-FR" baseline="0" dirty="0" smtClean="0"/>
          </a:p>
          <a:p>
            <a:r>
              <a:rPr lang="fr-FR" baseline="0" dirty="0" smtClean="0"/>
              <a:t>Le nombre de couple est multiplié par 1,11 sur la période, celui des familles monoparentales par 1,30</a:t>
            </a:r>
          </a:p>
          <a:p>
            <a:endParaRPr lang="fr-FR" baseline="0" dirty="0" smtClean="0"/>
          </a:p>
          <a:p>
            <a:r>
              <a:rPr lang="fr-FR" b="1" dirty="0" smtClean="0"/>
              <a:t>Familles monoparentales </a:t>
            </a:r>
            <a:r>
              <a:rPr lang="fr-FR" dirty="0" smtClean="0"/>
              <a:t>en</a:t>
            </a:r>
            <a:r>
              <a:rPr lang="fr-FR" baseline="0" dirty="0" smtClean="0"/>
              <a:t> VENDEE </a:t>
            </a:r>
            <a:r>
              <a:rPr lang="fr-FR" dirty="0" smtClean="0"/>
              <a:t> de 9.540  à 16.364  soit +72%  entre</a:t>
            </a:r>
            <a:r>
              <a:rPr lang="fr-FR" baseline="0" dirty="0" smtClean="0"/>
              <a:t> 1990 et 2012 (France : </a:t>
            </a:r>
            <a:r>
              <a:rPr lang="fr-FR" dirty="0" smtClean="0"/>
              <a:t>+69% sur la même période)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ECF853-950D-4659-B616-AC53943B8E3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527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Zoom sur les réalités</a:t>
            </a:r>
            <a:r>
              <a:rPr lang="fr-FR" baseline="0" dirty="0" smtClean="0"/>
              <a:t> du département, INSEE 2014 … (en milliers)</a:t>
            </a:r>
          </a:p>
          <a:p>
            <a:r>
              <a:rPr lang="fr-FR" baseline="0" dirty="0" smtClean="0"/>
              <a:t>Taux de nuptialité = </a:t>
            </a:r>
            <a:r>
              <a:rPr lang="fr-FR" dirty="0" smtClean="0"/>
              <a:t>Le taux de nuptialité est le rapport du nombre de mariages de l'année à la population totale moyenne de l'année.</a:t>
            </a:r>
          </a:p>
          <a:p>
            <a:r>
              <a:rPr lang="fr-FR" dirty="0" smtClean="0"/>
              <a:t>1 divorce pour 2,33 mariages en Vendée</a:t>
            </a:r>
          </a:p>
          <a:p>
            <a:r>
              <a:rPr lang="fr-FR" dirty="0" smtClean="0"/>
              <a:t>1 divorce pour 1,95 mariages en France</a:t>
            </a:r>
          </a:p>
          <a:p>
            <a:r>
              <a:rPr lang="fr-FR" dirty="0" smtClean="0"/>
              <a:t>1</a:t>
            </a:r>
            <a:r>
              <a:rPr lang="fr-FR" baseline="0" dirty="0" smtClean="0"/>
              <a:t> PACS pour 1,33 mariages en Vendée</a:t>
            </a:r>
          </a:p>
          <a:p>
            <a:r>
              <a:rPr lang="fr-FR" baseline="0" dirty="0" smtClean="0"/>
              <a:t>1 PACS pour 1,38 mariages en France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ECF853-950D-4659-B616-AC53943B8E3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501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Possibilité</a:t>
            </a:r>
            <a:r>
              <a:rPr lang="fr-FR" baseline="0" dirty="0" smtClean="0"/>
              <a:t> de faire lister aux participants les problématiques qu’ils ont pu rencontrer.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ECF853-950D-4659-B616-AC53943B8E3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165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C4C00-E030-4AD3-8940-800D504E2F14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58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23BE-FFFB-4C75-9182-890E563B9A2A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178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CF99-9372-4157-AA84-12C501D92218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57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0559-B6BD-465A-BE30-0030945C3D6C}" type="datetime1">
              <a:rPr lang="fr-FR" smtClean="0"/>
              <a:t>26/09/2017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81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578F-56E8-4124-8809-8C0E343BA6F1}" type="datetime1">
              <a:rPr lang="fr-FR" smtClean="0"/>
              <a:t>26/09/2017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03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1E12-8A24-4EF5-8B5E-71551C2CE68F}" type="datetime1">
              <a:rPr lang="fr-FR" smtClean="0"/>
              <a:t>26/09/2017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35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F8D2-36E4-4C90-ABA8-90EDC7BF46FF}" type="datetime1">
              <a:rPr lang="fr-FR" smtClean="0"/>
              <a:t>26/09/2017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296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6AE6-7B04-4DC8-9CB4-C59CFFECF421}" type="datetime1">
              <a:rPr lang="fr-FR" smtClean="0"/>
              <a:t>26/09/2017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51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38AC1-C319-4B41-AEE8-45648B66BBA8}" type="datetime1">
              <a:rPr lang="fr-FR" smtClean="0"/>
              <a:t>26/09/2017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49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A1E2-3066-4F9A-BFEC-267E34D98083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03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F1E78-69DC-4A42-BF3C-CADB94C724D6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327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FF9C-AFFB-4BD5-B3E5-C9BB9CD5F86D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268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BD9-6DDD-488E-84DD-4E5C0926E8E2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74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0B3D2-DF32-45B1-AE2F-5E9E63FF13D3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635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E1410-6AE1-4BC9-882B-1E0B8B50F1B1}" type="datetime1">
              <a:rPr lang="fr-FR" smtClean="0"/>
              <a:t>26/09/2017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67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9B21-80E0-45E3-BB3D-7A9CD2674C60}" type="datetime1">
              <a:rPr lang="fr-FR" smtClean="0"/>
              <a:t>26/09/2017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956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EE0D4-80C0-4021-BF8A-D873DA115AAD}" type="datetime1">
              <a:rPr lang="fr-FR" smtClean="0"/>
              <a:t>26/09/2017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822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3521F-87F1-4FC6-B397-F43AD548D5A4}" type="datetime1">
              <a:rPr lang="fr-FR" smtClean="0"/>
              <a:t>26/09/2017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762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7302D-B4D5-4CCD-A569-4D3CAFC672CC}" type="datetime1">
              <a:rPr lang="fr-FR" smtClean="0"/>
              <a:t>26/09/2017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205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5D36-2C4D-4233-9C66-F7E249329E2F}" type="datetime1">
              <a:rPr lang="fr-FR" smtClean="0"/>
              <a:t>26/09/2017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976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486EF-3945-44B4-9630-7F95DFCBADC5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320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CA8E-7085-457C-BA6E-C3F607BA353E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725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31D61-87B2-4507-ABBF-AA55B32D2A83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2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E4B54-3BA3-4233-8361-418316F8FEA0}" type="datetime1">
              <a:rPr lang="fr-FR" smtClean="0"/>
              <a:t>26/09/2017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6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47800" y="2130425"/>
            <a:ext cx="7010400" cy="2346325"/>
          </a:xfrm>
        </p:spPr>
        <p:txBody>
          <a:bodyPr>
            <a:normAutofit/>
          </a:bodyPr>
          <a:lstStyle/>
          <a:p>
            <a:pPr algn="l"/>
            <a:r>
              <a:rPr lang="fr-FR" dirty="0" smtClean="0">
                <a:solidFill>
                  <a:srgbClr val="00B0F0"/>
                </a:solidFill>
              </a:rPr>
              <a:t>La famille, </a:t>
            </a:r>
            <a:br>
              <a:rPr lang="fr-FR" dirty="0" smtClean="0">
                <a:solidFill>
                  <a:srgbClr val="00B0F0"/>
                </a:solidFill>
              </a:rPr>
            </a:br>
            <a:r>
              <a:rPr lang="fr-FR" dirty="0" smtClean="0">
                <a:solidFill>
                  <a:srgbClr val="00B0F0"/>
                </a:solidFill>
              </a:rPr>
              <a:t>une sociologie en mutation, droits de chacun des parents</a:t>
            </a:r>
            <a:endParaRPr lang="fr-FR" dirty="0">
              <a:solidFill>
                <a:srgbClr val="00B0F0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762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00B0F0"/>
                </a:solidFill>
              </a:rPr>
              <a:t>Quelques repères …</a:t>
            </a:r>
            <a:endParaRPr lang="fr-FR" sz="4000" dirty="0">
              <a:solidFill>
                <a:srgbClr val="00B0F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Familles et parentalités, quelques données …</a:t>
            </a:r>
          </a:p>
          <a:p>
            <a:pPr lvl="1"/>
            <a:r>
              <a:rPr lang="fr-FR" dirty="0" smtClean="0"/>
              <a:t>Ce que dit la loi :</a:t>
            </a:r>
          </a:p>
          <a:p>
            <a:pPr lvl="2"/>
            <a:r>
              <a:rPr lang="fr-FR" dirty="0" smtClean="0"/>
              <a:t>Divorce 1975 </a:t>
            </a:r>
          </a:p>
          <a:p>
            <a:pPr lvl="2"/>
            <a:r>
              <a:rPr lang="fr-FR" dirty="0" smtClean="0"/>
              <a:t>Pacs 1999</a:t>
            </a:r>
          </a:p>
          <a:p>
            <a:pPr lvl="2"/>
            <a:r>
              <a:rPr lang="fr-FR" dirty="0" smtClean="0"/>
              <a:t>Droits des beaux-parents 2002</a:t>
            </a:r>
          </a:p>
          <a:p>
            <a:pPr lvl="2"/>
            <a:r>
              <a:rPr lang="fr-FR" dirty="0" smtClean="0"/>
              <a:t>Mariage hétérosexuel ou  mariage homosexuel 2013</a:t>
            </a:r>
          </a:p>
          <a:p>
            <a:pPr marL="914400" lvl="2" indent="0">
              <a:buNone/>
            </a:pPr>
            <a:endParaRPr lang="fr-FR" dirty="0" smtClean="0"/>
          </a:p>
          <a:p>
            <a:pPr lvl="1"/>
            <a:r>
              <a:rPr lang="fr-FR" dirty="0" smtClean="0"/>
              <a:t>D’un modèle traditionnel à une diversité des structures familiales</a:t>
            </a:r>
          </a:p>
          <a:p>
            <a:pPr lvl="2"/>
            <a:endParaRPr lang="fr-FR" dirty="0" smtClean="0"/>
          </a:p>
          <a:p>
            <a:pPr lvl="2"/>
            <a:r>
              <a:rPr lang="fr-FR" dirty="0" smtClean="0"/>
              <a:t>Familles « classiques »</a:t>
            </a:r>
          </a:p>
          <a:p>
            <a:pPr lvl="2"/>
            <a:r>
              <a:rPr lang="fr-FR" dirty="0" smtClean="0"/>
              <a:t>Familles monoparentales (parent isolé ou veuf)</a:t>
            </a:r>
          </a:p>
          <a:p>
            <a:pPr lvl="2"/>
            <a:r>
              <a:rPr lang="fr-FR" dirty="0" smtClean="0"/>
              <a:t>Familles recomposées</a:t>
            </a:r>
          </a:p>
          <a:p>
            <a:pPr lvl="2"/>
            <a:r>
              <a:rPr lang="fr-FR" dirty="0" smtClean="0"/>
              <a:t>Familles hors mariage</a:t>
            </a:r>
          </a:p>
          <a:p>
            <a:pPr lvl="2"/>
            <a:endParaRPr lang="fr-FR" dirty="0" smtClean="0"/>
          </a:p>
          <a:p>
            <a:pPr marL="914400" lvl="2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74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3124" y="274638"/>
            <a:ext cx="6543675" cy="189706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fr-FR" sz="3600" dirty="0" smtClean="0">
                <a:solidFill>
                  <a:srgbClr val="00B0F0"/>
                </a:solidFill>
                <a:latin typeface="+mj-lt"/>
              </a:rPr>
              <a:t>D’un modèle traditionnel à une diversité des structures familiales</a:t>
            </a:r>
            <a:endParaRPr lang="fr-FR" sz="3600" dirty="0">
              <a:solidFill>
                <a:srgbClr val="00B0F0"/>
              </a:solidFill>
              <a:latin typeface="+mj-lt"/>
            </a:endParaRPr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363205"/>
              </p:ext>
            </p:extLst>
          </p:nvPr>
        </p:nvGraphicFramePr>
        <p:xfrm>
          <a:off x="1352551" y="2924944"/>
          <a:ext cx="7272585" cy="19600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4195"/>
                <a:gridCol w="2424195"/>
                <a:gridCol w="2424195"/>
              </a:tblGrid>
              <a:tr h="435064"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effectLst/>
                          <a:latin typeface="Arial"/>
                        </a:rPr>
                        <a:t>Ménages composés  :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800" b="1" i="0" u="none" strike="noStrike">
                          <a:effectLst/>
                          <a:latin typeface="Arial"/>
                        </a:rPr>
                        <a:t>Nombre de ménages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35064">
                <a:tc>
                  <a:txBody>
                    <a:bodyPr/>
                    <a:lstStyle/>
                    <a:p>
                      <a:pPr algn="ctr" fontAlgn="b"/>
                      <a:endParaRPr lang="fr-FR" sz="1800" b="1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effectLst/>
                          <a:latin typeface="Arial"/>
                        </a:rPr>
                        <a:t>1999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effectLst/>
                          <a:latin typeface="Arial"/>
                        </a:rPr>
                        <a:t>2013</a:t>
                      </a:r>
                    </a:p>
                  </a:txBody>
                  <a:tcPr marL="9525" marR="9525" marT="9525" marB="0" anchor="b"/>
                </a:tc>
              </a:tr>
              <a:tr h="435064"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effectLst/>
                          <a:latin typeface="Arial"/>
                        </a:rPr>
                        <a:t>d'un couple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effectLst/>
                          <a:latin typeface="Arial"/>
                        </a:rPr>
                        <a:t>13 406 800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effectLst/>
                          <a:latin typeface="Arial"/>
                        </a:rPr>
                        <a:t>14 914 736</a:t>
                      </a:r>
                    </a:p>
                  </a:txBody>
                  <a:tcPr marL="9525" marR="9525" marT="9525" marB="0" anchor="b"/>
                </a:tc>
              </a:tr>
              <a:tr h="65483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effectLst/>
                          <a:latin typeface="Arial"/>
                        </a:rPr>
                        <a:t>d'une famille monoparentale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effectLst/>
                          <a:latin typeface="Arial"/>
                        </a:rPr>
                        <a:t>1 911 560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effectLst/>
                          <a:latin typeface="Arial"/>
                        </a:rPr>
                        <a:t>2 485 484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794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28850" y="274638"/>
            <a:ext cx="6457950" cy="1143000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fr-FR" sz="3600" dirty="0" smtClean="0">
                <a:solidFill>
                  <a:srgbClr val="00B0F0"/>
                </a:solidFill>
                <a:latin typeface="+mj-lt"/>
              </a:rPr>
              <a:t>D’un modèle traditionnel à une diversité des structures familiales</a:t>
            </a:r>
            <a:endParaRPr lang="fr-FR" sz="3600" dirty="0">
              <a:solidFill>
                <a:srgbClr val="00B0F0"/>
              </a:solidFill>
              <a:latin typeface="+mj-lt"/>
            </a:endParaRPr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0767121"/>
              </p:ext>
            </p:extLst>
          </p:nvPr>
        </p:nvGraphicFramePr>
        <p:xfrm>
          <a:off x="1476374" y="2219324"/>
          <a:ext cx="7292775" cy="207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8555"/>
                <a:gridCol w="1458555"/>
                <a:gridCol w="1458555"/>
                <a:gridCol w="1458555"/>
                <a:gridCol w="1458555"/>
              </a:tblGrid>
              <a:tr h="773133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Mariages enregistrés</a:t>
                      </a:r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Taux de nuptialité pour 1.000 habitants</a:t>
                      </a:r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Divorces prononcés</a:t>
                      </a:r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PACS</a:t>
                      </a:r>
                      <a:r>
                        <a:rPr lang="fr-FR" baseline="0" dirty="0" smtClean="0"/>
                        <a:t>  conclus</a:t>
                      </a:r>
                      <a:endParaRPr lang="fr-FR" dirty="0"/>
                    </a:p>
                  </a:txBody>
                  <a:tcPr marL="82296" marR="82296"/>
                </a:tc>
              </a:tr>
              <a:tr h="441180">
                <a:tc>
                  <a:txBody>
                    <a:bodyPr/>
                    <a:lstStyle/>
                    <a:p>
                      <a:r>
                        <a:rPr lang="fr-FR" b="1" dirty="0" smtClean="0"/>
                        <a:t>VENDEE</a:t>
                      </a:r>
                      <a:endParaRPr lang="fr-FR" b="1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2.469</a:t>
                      </a:r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3,7</a:t>
                      </a:r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1.059</a:t>
                      </a:r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1.854</a:t>
                      </a:r>
                      <a:endParaRPr lang="fr-FR" dirty="0"/>
                    </a:p>
                  </a:txBody>
                  <a:tcPr marL="82296" marR="82296"/>
                </a:tc>
              </a:tr>
              <a:tr h="441180">
                <a:tc>
                  <a:txBody>
                    <a:bodyPr/>
                    <a:lstStyle/>
                    <a:p>
                      <a:r>
                        <a:rPr lang="fr-FR" b="1" dirty="0" smtClean="0"/>
                        <a:t>FRANCE</a:t>
                      </a:r>
                      <a:endParaRPr lang="fr-FR" b="1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241 292</a:t>
                      </a:r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3,6</a:t>
                      </a:r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123</a:t>
                      </a:r>
                      <a:r>
                        <a:rPr lang="fr-FR" baseline="0" dirty="0" smtClean="0"/>
                        <a:t> 537</a:t>
                      </a:r>
                      <a:endParaRPr lang="fr-FR" dirty="0"/>
                    </a:p>
                  </a:txBody>
                  <a:tcPr marL="82296" marR="82296"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173 728</a:t>
                      </a:r>
                      <a:endParaRPr lang="fr-FR" dirty="0"/>
                    </a:p>
                  </a:txBody>
                  <a:tcPr marL="82296" marR="82296"/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971600" y="4653136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En 2014 au  niveau national, 1 couple sur 4 marié en 2010 avait divorcé. </a:t>
            </a:r>
            <a:r>
              <a:rPr lang="fr-FR" i="1" dirty="0" smtClean="0"/>
              <a:t>(source : INSEE)</a:t>
            </a:r>
          </a:p>
          <a:p>
            <a:endParaRPr lang="fr-FR" i="1" dirty="0" smtClean="0"/>
          </a:p>
          <a:p>
            <a:r>
              <a:rPr lang="fr-FR" sz="2400" dirty="0" smtClean="0"/>
              <a:t>En 2015 : 222.664 mariages en France dont  20 % de remariage. </a:t>
            </a:r>
            <a:r>
              <a:rPr lang="fr-FR" sz="2000" i="1" dirty="0" smtClean="0"/>
              <a:t>(source : INSEE)</a:t>
            </a:r>
            <a:endParaRPr lang="fr-FR" sz="2000" i="1" dirty="0"/>
          </a:p>
          <a:p>
            <a:endParaRPr lang="fr-FR" i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9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600200"/>
            <a:ext cx="7848600" cy="4525963"/>
          </a:xfrm>
        </p:spPr>
        <p:txBody>
          <a:bodyPr>
            <a:normAutofit fontScale="92500"/>
          </a:bodyPr>
          <a:lstStyle/>
          <a:p>
            <a:r>
              <a:rPr lang="fr-FR" dirty="0" smtClean="0"/>
              <a:t>Des nouvelles problématiques :</a:t>
            </a:r>
          </a:p>
          <a:p>
            <a:endParaRPr lang="fr-FR" dirty="0" smtClean="0"/>
          </a:p>
          <a:p>
            <a:pPr lvl="1"/>
            <a:r>
              <a:rPr lang="fr-FR" dirty="0" smtClean="0"/>
              <a:t>Un ou des interlocuteurs</a:t>
            </a:r>
          </a:p>
          <a:p>
            <a:pPr lvl="1"/>
            <a:r>
              <a:rPr lang="fr-FR" dirty="0" smtClean="0"/>
              <a:t>Plusieurs maisons, plusieurs cartables. </a:t>
            </a:r>
          </a:p>
          <a:p>
            <a:pPr lvl="1"/>
            <a:r>
              <a:rPr lang="fr-FR" dirty="0" smtClean="0"/>
              <a:t>Eloignement entre les parents divorcés ou séparés</a:t>
            </a:r>
          </a:p>
          <a:p>
            <a:pPr lvl="1"/>
            <a:r>
              <a:rPr lang="fr-FR" dirty="0" smtClean="0"/>
              <a:t>Prise en compte des situations de parentalité particulières … Orphelin, parents privés de leurs droits … </a:t>
            </a:r>
          </a:p>
          <a:p>
            <a:pPr lvl="1"/>
            <a:r>
              <a:rPr lang="fr-FR" dirty="0" smtClean="0"/>
              <a:t>…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2682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76450" y="274638"/>
            <a:ext cx="6496050" cy="1143000"/>
          </a:xfrm>
        </p:spPr>
        <p:txBody>
          <a:bodyPr>
            <a:noAutofit/>
          </a:bodyPr>
          <a:lstStyle/>
          <a:p>
            <a:r>
              <a:rPr lang="fr-FR" sz="2800" dirty="0" smtClean="0">
                <a:solidFill>
                  <a:srgbClr val="00B0F0"/>
                </a:solidFill>
              </a:rPr>
              <a:t>Des diverses situations </a:t>
            </a:r>
            <a:r>
              <a:rPr lang="fr-FR" sz="2800" dirty="0">
                <a:solidFill>
                  <a:srgbClr val="00B0F0"/>
                </a:solidFill>
              </a:rPr>
              <a:t>des </a:t>
            </a:r>
            <a:r>
              <a:rPr lang="fr-FR" sz="2800" dirty="0" smtClean="0">
                <a:solidFill>
                  <a:srgbClr val="00B0F0"/>
                </a:solidFill>
              </a:rPr>
              <a:t>parents … et des questions qui se peuvent se poser</a:t>
            </a:r>
            <a:endParaRPr lang="fr-FR" sz="2800" dirty="0">
              <a:solidFill>
                <a:srgbClr val="00B0F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04924" y="1600200"/>
            <a:ext cx="7381875" cy="332422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fr-FR" sz="2900" dirty="0" smtClean="0"/>
          </a:p>
          <a:p>
            <a:r>
              <a:rPr lang="fr-FR" sz="2900" dirty="0" smtClean="0"/>
              <a:t>De la nécessité de bien connaitre les situations familiales, notamment celles des parents … être en veille, en vigilance sur ces situations pouvant fragiliser les élèves. </a:t>
            </a:r>
          </a:p>
          <a:p>
            <a:endParaRPr lang="fr-FR" sz="3400" dirty="0"/>
          </a:p>
          <a:p>
            <a:r>
              <a:rPr lang="fr-FR" sz="2900" dirty="0"/>
              <a:t>Quelles informations relatives à la scolarité </a:t>
            </a:r>
            <a:r>
              <a:rPr lang="fr-FR" sz="2900" dirty="0" smtClean="0"/>
              <a:t>pour chacun </a:t>
            </a:r>
            <a:r>
              <a:rPr lang="fr-FR" sz="2900" dirty="0"/>
              <a:t>des parents séparés ou divorcés </a:t>
            </a:r>
            <a:r>
              <a:rPr lang="fr-FR" sz="2900" dirty="0" smtClean="0"/>
              <a:t>? Quel cadre de relations ? (RDV en même temps ? Répondre à la demande de l’un sans en aviser l’autre ?) …</a:t>
            </a:r>
          </a:p>
          <a:p>
            <a:endParaRPr lang="fr-FR" sz="3400" dirty="0"/>
          </a:p>
          <a:p>
            <a:r>
              <a:rPr lang="fr-FR" sz="2900" dirty="0"/>
              <a:t>Qui prend </a:t>
            </a:r>
            <a:r>
              <a:rPr lang="fr-FR" sz="2900"/>
              <a:t>les </a:t>
            </a:r>
            <a:r>
              <a:rPr lang="fr-FR" sz="2900" smtClean="0"/>
              <a:t>décisions </a:t>
            </a:r>
            <a:r>
              <a:rPr lang="fr-FR" sz="2900" dirty="0"/>
              <a:t>d’orientation </a:t>
            </a:r>
            <a:r>
              <a:rPr lang="fr-FR" sz="2900"/>
              <a:t>? </a:t>
            </a:r>
            <a:endParaRPr lang="fr-FR" sz="2900" smtClean="0"/>
          </a:p>
          <a:p>
            <a:endParaRPr lang="fr-FR" sz="2900" dirty="0" smtClean="0"/>
          </a:p>
          <a:p>
            <a:r>
              <a:rPr lang="fr-FR" sz="3400" dirty="0" smtClean="0"/>
              <a:t> …</a:t>
            </a:r>
            <a:endParaRPr lang="fr-FR" sz="3400" dirty="0"/>
          </a:p>
          <a:p>
            <a:pPr marL="0" indent="0">
              <a:buNone/>
            </a:pPr>
            <a:endParaRPr lang="fr-FR" sz="3600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 famille, une sociologie en mutation, droits de chacun des parents FA-TL-NH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537693"/>
      </p:ext>
    </p:extLst>
  </p:cSld>
  <p:clrMapOvr>
    <a:masterClrMapping/>
  </p:clrMapOvr>
</p:sld>
</file>

<file path=ppt/theme/theme1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466</Words>
  <Application>Microsoft Office PowerPoint</Application>
  <PresentationFormat>Affichage à l'écran (4:3)</PresentationFormat>
  <Paragraphs>81</Paragraphs>
  <Slides>6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</vt:i4>
      </vt:variant>
    </vt:vector>
  </HeadingPairs>
  <TitlesOfParts>
    <vt:vector size="8" baseType="lpstr">
      <vt:lpstr>1_Conception personnalisée</vt:lpstr>
      <vt:lpstr>Conception personnalisée</vt:lpstr>
      <vt:lpstr>La famille,  une sociologie en mutation, droits de chacun des parents</vt:lpstr>
      <vt:lpstr>Quelques repères …</vt:lpstr>
      <vt:lpstr>D’un modèle traditionnel à une diversité des structures familiales</vt:lpstr>
      <vt:lpstr>D’un modèle traditionnel à une diversité des structures familiales</vt:lpstr>
      <vt:lpstr>Présentation PowerPoint</vt:lpstr>
      <vt:lpstr>Des diverses situations des parents … et des questions qui se peuvent se poser</vt:lpstr>
    </vt:vector>
  </TitlesOfParts>
  <Company>Ca2m graphique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Helene Johnson</dc:creator>
  <cp:lastModifiedBy>Françoise Aujard</cp:lastModifiedBy>
  <cp:revision>76</cp:revision>
  <dcterms:created xsi:type="dcterms:W3CDTF">2015-07-17T08:33:25Z</dcterms:created>
  <dcterms:modified xsi:type="dcterms:W3CDTF">2017-09-26T07:07:32Z</dcterms:modified>
</cp:coreProperties>
</file>