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60" r:id="rId2"/>
  </p:sldMasterIdLst>
  <p:notesMasterIdLst>
    <p:notesMasterId r:id="rId8"/>
  </p:notesMasterIdLst>
  <p:sldIdLst>
    <p:sldId id="256" r:id="rId3"/>
    <p:sldId id="258" r:id="rId4"/>
    <p:sldId id="257" r:id="rId5"/>
    <p:sldId id="259" r:id="rId6"/>
    <p:sldId id="260" r:id="rId7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64" autoAdjust="0"/>
    <p:restoredTop sz="89948" autoAdjust="0"/>
  </p:normalViewPr>
  <p:slideViewPr>
    <p:cSldViewPr snapToGrid="0" snapToObjects="1">
      <p:cViewPr>
        <p:scale>
          <a:sx n="70" d="100"/>
          <a:sy n="70" d="100"/>
        </p:scale>
        <p:origin x="-3030" y="-8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2A3163-5BB3-406A-9447-599D7D90C508}" type="datetimeFigureOut">
              <a:rPr lang="fr-FR" smtClean="0"/>
              <a:t>21/09/2017</a:t>
            </a:fld>
            <a:endParaRPr lang="fr-FR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36DAF-FC65-4D8F-9985-7EC033CBA0B9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7630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36DAF-FC65-4D8F-9985-7EC033CBA0B9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35148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580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178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2573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812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03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358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296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516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492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031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2096E-CF6B-4CEF-A470-8270F3FE3AD8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3272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268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674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46354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675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956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82229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762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22051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9766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320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04FE0-43EB-4405-B19E-7E67A0CDA23C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725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096E-CF6B-4CEF-A470-8270F3FE3AD8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A79E7-1DB0-4150-8ADC-99595F005D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29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04FE0-43EB-4405-B19E-7E67A0CDA23C}" type="datetimeFigureOut">
              <a:rPr lang="fr-FR" smtClean="0"/>
              <a:t>21/09/2017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D330F-DEE8-41ED-8C2F-1350D56C6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346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3"/>
          <p:cNvSpPr>
            <a:spLocks noGrp="1"/>
          </p:cNvSpPr>
          <p:nvPr>
            <p:ph type="ctrTitle"/>
          </p:nvPr>
        </p:nvSpPr>
        <p:spPr>
          <a:xfrm>
            <a:off x="1334024" y="621274"/>
            <a:ext cx="7638356" cy="5783332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</a:pPr>
            <a:r>
              <a:rPr lang="fr-FR" sz="2800" b="1" spc="100" dirty="0">
                <a:solidFill>
                  <a:srgbClr val="7030A0"/>
                </a:solidFill>
                <a:ea typeface="Times New Roman"/>
                <a:cs typeface="Times New Roman"/>
              </a:rPr>
              <a:t>Apprentissage de l’autonomie </a:t>
            </a:r>
            <a:r>
              <a:rPr lang="fr-FR" sz="1600" dirty="0">
                <a:ea typeface="Calibri"/>
                <a:cs typeface="Times New Roman"/>
              </a:rPr>
              <a:t/>
            </a:r>
            <a:br>
              <a:rPr lang="fr-FR" sz="1600" dirty="0">
                <a:ea typeface="Calibri"/>
                <a:cs typeface="Times New Roman"/>
              </a:rPr>
            </a:br>
            <a:r>
              <a:rPr lang="fr-FR" sz="2800" b="1" spc="100" dirty="0">
                <a:solidFill>
                  <a:srgbClr val="7030A0"/>
                </a:solidFill>
                <a:ea typeface="Times New Roman"/>
                <a:cs typeface="Times New Roman"/>
              </a:rPr>
              <a:t>et autonomie dans les apprentissages</a:t>
            </a:r>
            <a:r>
              <a:rPr lang="fr-FR" sz="1600" dirty="0">
                <a:ea typeface="Calibri"/>
                <a:cs typeface="Times New Roman"/>
              </a:rPr>
              <a:t/>
            </a:r>
            <a:br>
              <a:rPr lang="fr-FR" sz="1600" dirty="0">
                <a:ea typeface="Calibri"/>
                <a:cs typeface="Times New Roman"/>
              </a:rPr>
            </a:br>
            <a:r>
              <a:rPr lang="fr-FR" sz="1600" dirty="0" smtClean="0">
                <a:ea typeface="Calibri"/>
                <a:cs typeface="Times New Roman"/>
              </a:rPr>
              <a:t/>
            </a:r>
            <a:br>
              <a:rPr lang="fr-FR" sz="1600" dirty="0" smtClean="0">
                <a:ea typeface="Calibri"/>
                <a:cs typeface="Times New Roman"/>
              </a:rPr>
            </a:br>
            <a:r>
              <a:rPr lang="fr-FR" sz="1600" dirty="0">
                <a:ea typeface="Calibri"/>
                <a:cs typeface="Times New Roman"/>
              </a:rPr>
              <a:t/>
            </a:r>
            <a:br>
              <a:rPr lang="fr-FR" sz="1600" dirty="0">
                <a:ea typeface="Calibri"/>
                <a:cs typeface="Times New Roman"/>
              </a:rPr>
            </a:br>
            <a:r>
              <a:rPr lang="fr-FR" sz="3200" b="1" dirty="0" smtClean="0">
                <a:ea typeface="Calibri"/>
                <a:cs typeface="Times New Roman"/>
              </a:rPr>
              <a:t>Le </a:t>
            </a:r>
            <a:r>
              <a:rPr lang="fr-FR" sz="3200" b="1" smtClean="0">
                <a:ea typeface="Calibri"/>
                <a:cs typeface="Times New Roman"/>
              </a:rPr>
              <a:t>concept d’autonomie</a:t>
            </a:r>
            <a:endParaRPr lang="fr-FR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7342496" y="764275"/>
            <a:ext cx="1335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Document 4</a:t>
            </a:r>
            <a:endParaRPr lang="fr-F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>
                <a:solidFill>
                  <a:srgbClr val="7030A0"/>
                </a:solidFill>
              </a:rPr>
              <a:t>Définitions de l’autonomie : </a:t>
            </a:r>
            <a:endParaRPr lang="fr-FR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21229" y="1600200"/>
            <a:ext cx="7772399" cy="4525963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fr-FR" b="1" dirty="0"/>
              <a:t>Capacité</a:t>
            </a:r>
            <a:r>
              <a:rPr lang="fr-FR" dirty="0"/>
              <a:t> de quelqu'un à être autonome, à ne pas être dépendant d'autrui ; caractère de quelque chose qui fonctionne ou évolue indépendamment d'autre </a:t>
            </a:r>
            <a:r>
              <a:rPr lang="fr-FR" dirty="0" smtClean="0"/>
              <a:t>chose. - </a:t>
            </a:r>
            <a:r>
              <a:rPr lang="fr-FR" sz="2800" dirty="0" smtClean="0"/>
              <a:t>(Larousse) </a:t>
            </a:r>
          </a:p>
          <a:p>
            <a:pPr algn="just"/>
            <a:endParaRPr lang="fr-FR" sz="2800" dirty="0" smtClean="0"/>
          </a:p>
          <a:p>
            <a:pPr algn="just"/>
            <a:r>
              <a:rPr lang="fr-FR" dirty="0"/>
              <a:t>Intervalle d'espace ou de temps pendant lequel un véhicule, un appareil </a:t>
            </a:r>
            <a:r>
              <a:rPr lang="fr-FR" i="1" dirty="0" smtClean="0">
                <a:solidFill>
                  <a:srgbClr val="7030A0"/>
                </a:solidFill>
              </a:rPr>
              <a:t>(un élève ? Un groupe ? )</a:t>
            </a:r>
            <a:r>
              <a:rPr lang="fr-FR" dirty="0" smtClean="0"/>
              <a:t> peut </a:t>
            </a:r>
            <a:r>
              <a:rPr lang="fr-FR" dirty="0"/>
              <a:t>fonctionner sans nouvel apport </a:t>
            </a:r>
            <a:r>
              <a:rPr lang="fr-FR" dirty="0" smtClean="0"/>
              <a:t>d'énergie , </a:t>
            </a:r>
            <a:r>
              <a:rPr lang="fr-FR" dirty="0"/>
              <a:t>de carburant, sans intervention </a:t>
            </a:r>
            <a:r>
              <a:rPr lang="fr-FR" dirty="0" smtClean="0"/>
              <a:t>extérieure</a:t>
            </a:r>
            <a:r>
              <a:rPr lang="fr-FR" sz="3000" i="1" dirty="0">
                <a:solidFill>
                  <a:srgbClr val="7030A0"/>
                </a:solidFill>
              </a:rPr>
              <a:t> (de </a:t>
            </a:r>
            <a:r>
              <a:rPr lang="fr-FR" sz="3000" i="1" dirty="0" smtClean="0">
                <a:solidFill>
                  <a:srgbClr val="7030A0"/>
                </a:solidFill>
              </a:rPr>
              <a:t>l’enseignant ? </a:t>
            </a:r>
            <a:r>
              <a:rPr lang="fr-FR" sz="3000" i="1" dirty="0">
                <a:solidFill>
                  <a:srgbClr val="7030A0"/>
                </a:solidFill>
              </a:rPr>
              <a:t>d’un </a:t>
            </a:r>
            <a:r>
              <a:rPr lang="fr-FR" sz="3000" i="1" dirty="0" smtClean="0">
                <a:solidFill>
                  <a:srgbClr val="7030A0"/>
                </a:solidFill>
              </a:rPr>
              <a:t>camarade ? </a:t>
            </a:r>
            <a:r>
              <a:rPr lang="fr-FR" sz="3000" i="1" dirty="0">
                <a:solidFill>
                  <a:srgbClr val="7030A0"/>
                </a:solidFill>
              </a:rPr>
              <a:t>d’un </a:t>
            </a:r>
            <a:r>
              <a:rPr lang="fr-FR" sz="3000" i="1" dirty="0" smtClean="0">
                <a:solidFill>
                  <a:srgbClr val="7030A0"/>
                </a:solidFill>
              </a:rPr>
              <a:t>outil </a:t>
            </a:r>
            <a:r>
              <a:rPr lang="fr-FR" sz="3000" i="1" dirty="0">
                <a:solidFill>
                  <a:srgbClr val="7030A0"/>
                </a:solidFill>
              </a:rPr>
              <a:t>?)</a:t>
            </a:r>
            <a:r>
              <a:rPr lang="fr-FR" dirty="0" smtClean="0"/>
              <a:t> </a:t>
            </a:r>
            <a:r>
              <a:rPr lang="fr-FR" dirty="0"/>
              <a:t>: Voiture qui a une autonomie de 300 km</a:t>
            </a:r>
            <a:r>
              <a:rPr lang="fr-FR" i="1" dirty="0" smtClean="0">
                <a:solidFill>
                  <a:srgbClr val="7030A0"/>
                </a:solidFill>
              </a:rPr>
              <a:t>.(Elève qui a une autonomie de…. dans… pour…?)</a:t>
            </a:r>
          </a:p>
          <a:p>
            <a:pPr lvl="1" algn="just"/>
            <a:r>
              <a:rPr lang="fr-FR" dirty="0" smtClean="0"/>
              <a:t>Larousse (</a:t>
            </a:r>
            <a:r>
              <a:rPr lang="fr-FR" i="1" dirty="0" smtClean="0"/>
              <a:t>avec nos ajouts en italique !) </a:t>
            </a:r>
            <a:endParaRPr lang="fr-FR" i="1" dirty="0"/>
          </a:p>
        </p:txBody>
      </p:sp>
    </p:spTree>
    <p:extLst>
      <p:ext uri="{BB962C8B-B14F-4D97-AF65-F5344CB8AC3E}">
        <p14:creationId xmlns:p14="http://schemas.microsoft.com/office/powerpoint/2010/main" val="365486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>
                <a:solidFill>
                  <a:srgbClr val="7030A0"/>
                </a:solidFill>
              </a:rPr>
              <a:t>Le concept d’autonomie</a:t>
            </a:r>
            <a:endParaRPr lang="fr-FR" b="1" dirty="0">
              <a:solidFill>
                <a:srgbClr val="7030A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79714" y="1600200"/>
            <a:ext cx="7707086" cy="4525963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fr-FR" dirty="0"/>
              <a:t>Le concept d’</a:t>
            </a:r>
            <a:r>
              <a:rPr lang="fr-FR" b="1" dirty="0"/>
              <a:t>autonomie</a:t>
            </a:r>
            <a:r>
              <a:rPr lang="fr-FR" dirty="0"/>
              <a:t> </a:t>
            </a:r>
            <a:r>
              <a:rPr lang="fr-FR" dirty="0" smtClean="0"/>
              <a:t>est </a:t>
            </a:r>
            <a:r>
              <a:rPr lang="fr-FR" dirty="0"/>
              <a:t>limitrophe à celui de </a:t>
            </a:r>
            <a:r>
              <a:rPr lang="fr-FR" u="sng" dirty="0"/>
              <a:t>dépendance</a:t>
            </a:r>
            <a:r>
              <a:rPr lang="fr-FR" dirty="0"/>
              <a:t> et à celui de </a:t>
            </a:r>
            <a:r>
              <a:rPr lang="fr-FR" u="sng" dirty="0"/>
              <a:t>liberté</a:t>
            </a:r>
            <a:r>
              <a:rPr lang="fr-FR" dirty="0"/>
              <a:t>. Dans la plupart des situations sociales, le concept </a:t>
            </a:r>
            <a:r>
              <a:rPr lang="fr-FR" dirty="0" smtClean="0"/>
              <a:t>d’autonomie </a:t>
            </a:r>
            <a:r>
              <a:rPr lang="fr-FR" dirty="0"/>
              <a:t>débouche sur celui de </a:t>
            </a:r>
            <a:r>
              <a:rPr lang="fr-FR" b="1" dirty="0"/>
              <a:t>stratégie</a:t>
            </a:r>
            <a:r>
              <a:rPr lang="fr-FR" dirty="0" smtClean="0"/>
              <a:t>.</a:t>
            </a:r>
          </a:p>
          <a:p>
            <a:pPr algn="just"/>
            <a:r>
              <a:rPr lang="fr-FR" dirty="0"/>
              <a:t>On définira l'autonomie d'un acte comme celui à la fois </a:t>
            </a:r>
            <a:r>
              <a:rPr lang="fr-FR" b="1" dirty="0"/>
              <a:t>accepté</a:t>
            </a:r>
            <a:r>
              <a:rPr lang="fr-FR" dirty="0"/>
              <a:t> et </a:t>
            </a:r>
            <a:r>
              <a:rPr lang="fr-FR" b="1" dirty="0"/>
              <a:t>possible</a:t>
            </a:r>
            <a:r>
              <a:rPr lang="fr-FR" dirty="0"/>
              <a:t> à un instant </a:t>
            </a:r>
            <a:r>
              <a:rPr lang="fr-FR" dirty="0" smtClean="0"/>
              <a:t>T. </a:t>
            </a:r>
            <a:r>
              <a:rPr lang="fr-FR" dirty="0"/>
              <a:t>Par abus d'écriture, on dira que l'individu qui exécute un tel acte est </a:t>
            </a:r>
            <a:r>
              <a:rPr lang="fr-FR" u="sng" dirty="0"/>
              <a:t>autonome vis-à-vis de cet </a:t>
            </a:r>
            <a:r>
              <a:rPr lang="fr-FR" u="sng" dirty="0" smtClean="0"/>
              <a:t>acte</a:t>
            </a:r>
            <a:r>
              <a:rPr lang="fr-FR" dirty="0" smtClean="0"/>
              <a:t>. </a:t>
            </a:r>
            <a:endParaRPr lang="fr-FR" dirty="0"/>
          </a:p>
          <a:p>
            <a:pPr algn="just"/>
            <a:r>
              <a:rPr lang="fr-FR" dirty="0"/>
              <a:t>L'</a:t>
            </a:r>
            <a:r>
              <a:rPr lang="fr-FR" b="1" dirty="0"/>
              <a:t>autonomie</a:t>
            </a:r>
            <a:r>
              <a:rPr lang="fr-FR" dirty="0"/>
              <a:t> est donc intrinsèque à chaque individu (ou groupe d'individus homogènes vis-à-vis d'un même système de valeurs et d'un même système de moyens).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45170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accent4">
                    <a:lumMod val="75000"/>
                  </a:schemeClr>
                </a:solidFill>
              </a:rPr>
              <a:t>Le concept d’autonomie</a:t>
            </a:r>
            <a:endParaRPr lang="fr-FR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fr-FR" dirty="0"/>
              <a:t>D’origine grecque le mot se décompose ainsi : « autos » signifie le même, ce qui vient de soi et évoque les actions individuelles du sujet et « </a:t>
            </a:r>
            <a:r>
              <a:rPr lang="fr-FR" dirty="0" err="1"/>
              <a:t>nomos</a:t>
            </a:r>
            <a:r>
              <a:rPr lang="fr-FR" dirty="0"/>
              <a:t> », règles établies par la société, lois.« </a:t>
            </a:r>
            <a:r>
              <a:rPr lang="fr-FR" dirty="0" err="1"/>
              <a:t>Autonomos</a:t>
            </a:r>
            <a:r>
              <a:rPr lang="fr-FR" dirty="0"/>
              <a:t> » : qui se régit par ses propres </a:t>
            </a:r>
            <a:r>
              <a:rPr lang="fr-FR" dirty="0" err="1"/>
              <a:t>lois.Le</a:t>
            </a:r>
            <a:r>
              <a:rPr lang="fr-FR" dirty="0"/>
              <a:t> dictionnaire de l’Académie Française indique qu’« une personne autonome est capable d’agir par elle-même, de répondre à ses propres besoins sans être influencée »....</a:t>
            </a:r>
          </a:p>
        </p:txBody>
      </p:sp>
    </p:spTree>
    <p:extLst>
      <p:ext uri="{BB962C8B-B14F-4D97-AF65-F5344CB8AC3E}">
        <p14:creationId xmlns:p14="http://schemas.microsoft.com/office/powerpoint/2010/main" val="2639546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59505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chemeClr val="accent4">
                    <a:lumMod val="75000"/>
                  </a:schemeClr>
                </a:solidFill>
              </a:rPr>
              <a:t>Le concept d’autonomie</a:t>
            </a:r>
            <a:endParaRPr lang="fr-FR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47057" y="1230085"/>
            <a:ext cx="8077199" cy="562791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fr-FR" dirty="0"/>
              <a:t>L’autonomie  est  souvent  assimilée  à  la  notion  de  </a:t>
            </a:r>
            <a:r>
              <a:rPr lang="fr-FR" dirty="0" smtClean="0"/>
              <a:t>liberté  </a:t>
            </a:r>
            <a:r>
              <a:rPr lang="fr-FR" dirty="0"/>
              <a:t>et  d’indépendance  pourtant </a:t>
            </a:r>
            <a:r>
              <a:rPr lang="fr-FR" dirty="0" smtClean="0"/>
              <a:t>elle </a:t>
            </a:r>
            <a:r>
              <a:rPr lang="fr-FR" dirty="0"/>
              <a:t>s’inscrit dans un système d’interdépendances. </a:t>
            </a:r>
            <a:r>
              <a:rPr lang="fr-FR" dirty="0" smtClean="0"/>
              <a:t> L’autonomie </a:t>
            </a:r>
            <a:r>
              <a:rPr lang="fr-FR" dirty="0"/>
              <a:t>n’est pas l’indépendance pas </a:t>
            </a:r>
            <a:r>
              <a:rPr lang="fr-FR" dirty="0" smtClean="0"/>
              <a:t>plus </a:t>
            </a:r>
            <a:r>
              <a:rPr lang="fr-FR" dirty="0"/>
              <a:t>que son contraire n’est la </a:t>
            </a:r>
            <a:r>
              <a:rPr lang="fr-FR" dirty="0" smtClean="0"/>
              <a:t>  dépendance.</a:t>
            </a:r>
          </a:p>
          <a:p>
            <a:pPr marL="0" indent="0">
              <a:buNone/>
            </a:pPr>
            <a:r>
              <a:rPr lang="fr-FR" dirty="0" smtClean="0"/>
              <a:t> </a:t>
            </a:r>
            <a:endParaRPr lang="fr-FR" dirty="0"/>
          </a:p>
          <a:p>
            <a:pPr marL="0" indent="0">
              <a:buNone/>
            </a:pPr>
            <a:r>
              <a:rPr lang="fr-FR" dirty="0"/>
              <a:t>Pour  </a:t>
            </a:r>
            <a:r>
              <a:rPr lang="fr-FR" dirty="0" err="1"/>
              <a:t>A.M.Polet</a:t>
            </a:r>
            <a:r>
              <a:rPr lang="fr-FR" dirty="0"/>
              <a:t>  </a:t>
            </a:r>
            <a:r>
              <a:rPr lang="fr-FR" dirty="0" err="1"/>
              <a:t>Masset</a:t>
            </a:r>
            <a:r>
              <a:rPr lang="fr-FR" dirty="0"/>
              <a:t>  (psychologue),  on  peut  </a:t>
            </a:r>
            <a:r>
              <a:rPr lang="fr-FR" dirty="0" smtClean="0"/>
              <a:t>définir  </a:t>
            </a:r>
            <a:r>
              <a:rPr lang="fr-FR" dirty="0"/>
              <a:t>l’autonomie  en  expliquant  ce </a:t>
            </a:r>
            <a:r>
              <a:rPr lang="fr-FR" dirty="0" smtClean="0"/>
              <a:t>qu’elle </a:t>
            </a:r>
            <a:r>
              <a:rPr lang="fr-FR" dirty="0"/>
              <a:t>n’est </a:t>
            </a:r>
            <a:r>
              <a:rPr lang="fr-FR" dirty="0" smtClean="0"/>
              <a:t>pas :  </a:t>
            </a:r>
            <a:endParaRPr lang="fr-FR" dirty="0"/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L'autonomie n'est ni l'individualisme, ni </a:t>
            </a:r>
            <a:r>
              <a:rPr lang="fr-FR" dirty="0" smtClean="0"/>
              <a:t>l'indépendance</a:t>
            </a:r>
            <a:r>
              <a:rPr lang="fr-FR" dirty="0"/>
              <a:t>, ni la dépendance. 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L'autonomie n'est ni le désordre, ni la liberté</a:t>
            </a:r>
            <a:r>
              <a:rPr lang="fr-FR" dirty="0" smtClean="0"/>
              <a:t>, ni la </a:t>
            </a:r>
            <a:r>
              <a:rPr lang="fr-FR" dirty="0"/>
              <a:t>contrainte. 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L'autonomie n'est ni l'indifférence, ni le pouvoir </a:t>
            </a:r>
            <a:r>
              <a:rPr lang="fr-FR" dirty="0" smtClean="0"/>
              <a:t>absolu</a:t>
            </a:r>
            <a:r>
              <a:rPr lang="fr-FR" dirty="0"/>
              <a:t>, ni l'absence d'identité. 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L’autonomie </a:t>
            </a:r>
            <a:r>
              <a:rPr lang="fr-FR" dirty="0"/>
              <a:t>se </a:t>
            </a:r>
            <a:r>
              <a:rPr lang="fr-FR" dirty="0" smtClean="0"/>
              <a:t>définit </a:t>
            </a:r>
            <a:r>
              <a:rPr lang="fr-FR" dirty="0"/>
              <a:t>autour de trois axes : </a:t>
            </a:r>
            <a:r>
              <a:rPr lang="fr-FR" dirty="0" smtClean="0"/>
              <a:t>Un  </a:t>
            </a:r>
            <a:r>
              <a:rPr lang="fr-FR" dirty="0"/>
              <a:t>axe  allant  de  la  dépendance  à  l’indépendance.  </a:t>
            </a:r>
            <a:r>
              <a:rPr lang="fr-FR" dirty="0" smtClean="0"/>
              <a:t>L’autonomie  </a:t>
            </a:r>
            <a:r>
              <a:rPr lang="fr-FR" dirty="0"/>
              <a:t>consiste  « à  assumer  ses </a:t>
            </a:r>
            <a:r>
              <a:rPr lang="fr-FR" dirty="0" smtClean="0"/>
              <a:t>dépendances  </a:t>
            </a:r>
            <a:r>
              <a:rPr lang="fr-FR" dirty="0"/>
              <a:t>et  évoluer  vers  une  certaine  </a:t>
            </a:r>
            <a:r>
              <a:rPr lang="fr-FR" dirty="0" smtClean="0"/>
              <a:t>indépendance</a:t>
            </a:r>
            <a:r>
              <a:rPr lang="fr-FR" dirty="0"/>
              <a:t>,  le  tout  se  manifestant  dans  des </a:t>
            </a:r>
            <a:r>
              <a:rPr lang="fr-FR" dirty="0" smtClean="0"/>
              <a:t>comportements    </a:t>
            </a:r>
            <a:r>
              <a:rPr lang="fr-FR" dirty="0"/>
              <a:t>de    communication    et    de    partage    avec    </a:t>
            </a:r>
            <a:r>
              <a:rPr lang="fr-FR" dirty="0" smtClean="0"/>
              <a:t>autrui </a:t>
            </a:r>
            <a:r>
              <a:rPr lang="fr-FR" dirty="0"/>
              <a:t>:    on    parle    alors </a:t>
            </a:r>
            <a:r>
              <a:rPr lang="fr-FR" dirty="0" smtClean="0"/>
              <a:t>d’interdépendance </a:t>
            </a:r>
            <a:r>
              <a:rPr lang="fr-FR" dirty="0"/>
              <a:t>»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88052970"/>
      </p:ext>
    </p:extLst>
  </p:cSld>
  <p:clrMapOvr>
    <a:masterClrMapping/>
  </p:clrMapOvr>
</p:sld>
</file>

<file path=ppt/theme/theme1.xml><?xml version="1.0" encoding="utf-8"?>
<a:theme xmlns:a="http://schemas.openxmlformats.org/drawingml/2006/main" name="1_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444</TotalTime>
  <Words>431</Words>
  <Application>Microsoft Office PowerPoint</Application>
  <PresentationFormat>Affichage à l'écran (4:3)</PresentationFormat>
  <Paragraphs>26</Paragraphs>
  <Slides>5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</vt:i4>
      </vt:variant>
    </vt:vector>
  </HeadingPairs>
  <TitlesOfParts>
    <vt:vector size="7" baseType="lpstr">
      <vt:lpstr>1_Conception personnalisée</vt:lpstr>
      <vt:lpstr>Conception personnalisée</vt:lpstr>
      <vt:lpstr>Apprentissage de l’autonomie  et autonomie dans les apprentissages   Le concept d’autonomie</vt:lpstr>
      <vt:lpstr>Définitions de l’autonomie : </vt:lpstr>
      <vt:lpstr>Le concept d’autonomie</vt:lpstr>
      <vt:lpstr>Le concept d’autonomie</vt:lpstr>
      <vt:lpstr>Le concept d’autonomie</vt:lpstr>
    </vt:vector>
  </TitlesOfParts>
  <Company>Ca2m graphique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Helene Johnson</dc:creator>
  <cp:lastModifiedBy>Nicolas Meriau</cp:lastModifiedBy>
  <cp:revision>71</cp:revision>
  <dcterms:created xsi:type="dcterms:W3CDTF">2015-07-17T08:33:25Z</dcterms:created>
  <dcterms:modified xsi:type="dcterms:W3CDTF">2017-09-21T07:44:55Z</dcterms:modified>
</cp:coreProperties>
</file>