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 id="2147483660" r:id="rId2"/>
  </p:sldMasterIdLst>
  <p:notesMasterIdLst>
    <p:notesMasterId r:id="rId16"/>
  </p:notesMasterIdLst>
  <p:sldIdLst>
    <p:sldId id="268" r:id="rId3"/>
    <p:sldId id="257" r:id="rId4"/>
    <p:sldId id="258" r:id="rId5"/>
    <p:sldId id="259" r:id="rId6"/>
    <p:sldId id="264" r:id="rId7"/>
    <p:sldId id="263" r:id="rId8"/>
    <p:sldId id="265" r:id="rId9"/>
    <p:sldId id="267" r:id="rId10"/>
    <p:sldId id="260" r:id="rId11"/>
    <p:sldId id="270" r:id="rId12"/>
    <p:sldId id="266" r:id="rId13"/>
    <p:sldId id="269" r:id="rId14"/>
    <p:sldId id="262" r:id="rId15"/>
  </p:sldIdLst>
  <p:sldSz cx="9144000" cy="5143500" type="screen16x9"/>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74747"/>
    <a:srgbClr val="5C5C5C"/>
    <a:srgbClr val="6D6D6D"/>
    <a:srgbClr val="868686"/>
    <a:srgbClr val="717171"/>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421" autoAdjust="0"/>
    <p:restoredTop sz="89948" autoAdjust="0"/>
  </p:normalViewPr>
  <p:slideViewPr>
    <p:cSldViewPr snapToGrid="0" snapToObjects="1">
      <p:cViewPr>
        <p:scale>
          <a:sx n="100" d="100"/>
          <a:sy n="100" d="100"/>
        </p:scale>
        <p:origin x="-1080" y="-173"/>
      </p:cViewPr>
      <p:guideLst>
        <p:guide orient="horz" pos="1620"/>
        <p:guide pos="2880"/>
      </p:guideLst>
    </p:cSldViewPr>
  </p:slideViewPr>
  <p:outlineViewPr>
    <p:cViewPr>
      <p:scale>
        <a:sx n="33" d="100"/>
        <a:sy n="33" d="100"/>
      </p:scale>
      <p:origin x="0" y="0"/>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2A3163-5BB3-406A-9447-599D7D90C508}" type="datetimeFigureOut">
              <a:rPr lang="fr-FR" smtClean="0"/>
              <a:t>25/09/2017</a:t>
            </a:fld>
            <a:endParaRPr lang="fr-FR" dirty="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dirty="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dirty="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6236DAF-FC65-4D8F-9985-7EC033CBA0B9}" type="slidenum">
              <a:rPr lang="fr-FR" smtClean="0"/>
              <a:t>‹N°›</a:t>
            </a:fld>
            <a:endParaRPr lang="fr-FR" dirty="0"/>
          </a:p>
        </p:txBody>
      </p:sp>
    </p:spTree>
    <p:extLst>
      <p:ext uri="{BB962C8B-B14F-4D97-AF65-F5344CB8AC3E}">
        <p14:creationId xmlns:p14="http://schemas.microsoft.com/office/powerpoint/2010/main" val="42176302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19"/>
            <a:ext cx="7772400" cy="1102519"/>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64EF6C2-8F5C-4A41-94DA-751D3E9D57ED}" type="datetime1">
              <a:rPr lang="fr-FR" smtClean="0"/>
              <a:t>25/09/2017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4065580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A218883-2F31-4956-B6A2-317BAB206AC8}" type="datetime1">
              <a:rPr lang="fr-FR" smtClean="0"/>
              <a:t>25/09/2017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39011786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6"/>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062FBB7-63F5-4517-9D88-62B4FF0FD655}" type="datetime1">
              <a:rPr lang="fr-FR" smtClean="0"/>
              <a:t>25/09/2017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8625738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1694D71F-6485-46F9-A348-ECE3265C7D1F}" type="datetime1">
              <a:rPr lang="fr-FR" smtClean="0"/>
              <a:t>25/09/2017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4053812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1BA24242-745B-4AA0-868C-E97A1D6FC8B9}" type="datetime1">
              <a:rPr lang="fr-FR" smtClean="0"/>
              <a:t>25/09/2017</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1805037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6F296609-599F-4B73-A93E-6F5C91D2605E}" type="datetime1">
              <a:rPr lang="fr-FR" smtClean="0"/>
              <a:t>25/09/2017</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2998358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A67AC22-F1F6-40B1-8798-03D340F6D379}" type="datetime1">
              <a:rPr lang="fr-FR" smtClean="0"/>
              <a:t>25/09/2017</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10532961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04787"/>
            <a:ext cx="3008313" cy="871538"/>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8F999DC-8B14-4AE5-AE5E-D6AE47D92A40}" type="datetime1">
              <a:rPr lang="fr-FR" smtClean="0"/>
              <a:t>25/09/2017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2010516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1E9E843-6529-4B6F-A5F4-96EADE4FC59D}" type="datetime1">
              <a:rPr lang="fr-FR" smtClean="0"/>
              <a:t>25/09/2017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735492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3B14FD5-0EF2-4FBA-A6F0-9C431D6325B4}" type="datetime1">
              <a:rPr lang="fr-FR" smtClean="0"/>
              <a:t>25/09/2017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20600318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5979"/>
            <a:ext cx="2057400" cy="4388644"/>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05979"/>
            <a:ext cx="6019800" cy="4388644"/>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190F344-59C2-493E-ADA6-761B72C11A64}" type="datetime1">
              <a:rPr lang="fr-FR" smtClean="0"/>
              <a:t>25/09/2017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21353272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19"/>
            <a:ext cx="7772400" cy="1102519"/>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601A762A-ACA0-4BD2-B94A-2BE9428D7814}" type="datetime1">
              <a:rPr lang="fr-FR" smtClean="0"/>
              <a:t>25/09/2017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37832683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4AC0D42-686C-4079-8274-54619F22A420}" type="datetime1">
              <a:rPr lang="fr-FR" smtClean="0"/>
              <a:t>25/09/2017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11286743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6"/>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AE3FDC20-6C7E-415C-8F58-91457BD9B93A}" type="datetime1">
              <a:rPr lang="fr-FR" smtClean="0"/>
              <a:t>25/09/2017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15946354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5EB88646-B226-4374-9419-A07EAF7AD490}" type="datetime1">
              <a:rPr lang="fr-FR" smtClean="0"/>
              <a:t>25/09/2017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17718675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0455C86-5FB2-4AE4-9682-AD50E1901742}" type="datetime1">
              <a:rPr lang="fr-FR" smtClean="0"/>
              <a:t>25/09/2017</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11799563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9AB271A-65B1-4948-B838-B41013D97AFC}" type="datetime1">
              <a:rPr lang="fr-FR" smtClean="0"/>
              <a:t>25/09/2017</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35328222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11AEF9E-9058-47EC-85DF-E4142E122C19}" type="datetime1">
              <a:rPr lang="fr-FR" smtClean="0"/>
              <a:t>25/09/2017</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20827624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04787"/>
            <a:ext cx="3008313" cy="871538"/>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C0337A2-BF3B-4B62-9BFC-9C2794EB0C06}" type="datetime1">
              <a:rPr lang="fr-FR" smtClean="0"/>
              <a:t>25/09/2017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13922051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07EF661-B140-4167-8B8E-9D2DAC81FE8F}" type="datetime1">
              <a:rPr lang="fr-FR" smtClean="0"/>
              <a:t>25/09/2017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32469766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A0D2C88-694C-49E5-A382-D6F7173B6F95}" type="datetime1">
              <a:rPr lang="fr-FR" smtClean="0"/>
              <a:t>25/09/2017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35292320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5979"/>
            <a:ext cx="2057400" cy="4388644"/>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05979"/>
            <a:ext cx="6019800" cy="4388644"/>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2DD2856-9BCA-4B29-B1FF-2BA837F3FF47}" type="datetime1">
              <a:rPr lang="fr-FR" smtClean="0"/>
              <a:t>25/09/2017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33017253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68F6F30-193F-497C-BE39-323EAFE68695}" type="datetime1">
              <a:rPr lang="fr-FR" smtClean="0"/>
              <a:t>25/09/2017</a:t>
            </a:fld>
            <a:endParaRPr lang="fr-FR"/>
          </a:p>
        </p:txBody>
      </p:sp>
      <p:sp>
        <p:nvSpPr>
          <p:cNvPr id="5" name="Espace réservé du pied de page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D2BA79E7-1DB0-4150-8ADC-99595F005DC7}" type="slidenum">
              <a:rPr lang="fr-FR" smtClean="0"/>
              <a:t>‹N°›</a:t>
            </a:fld>
            <a:endParaRPr lang="fr-FR"/>
          </a:p>
        </p:txBody>
      </p:sp>
    </p:spTree>
    <p:extLst>
      <p:ext uri="{BB962C8B-B14F-4D97-AF65-F5344CB8AC3E}">
        <p14:creationId xmlns:p14="http://schemas.microsoft.com/office/powerpoint/2010/main" val="231029667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CF85264-687A-45F5-92A7-234BB761FD6A}" type="datetime1">
              <a:rPr lang="fr-FR" smtClean="0"/>
              <a:t>25/09/2017</a:t>
            </a:fld>
            <a:endParaRPr lang="fr-FR"/>
          </a:p>
        </p:txBody>
      </p:sp>
      <p:sp>
        <p:nvSpPr>
          <p:cNvPr id="5" name="Espace réservé du pied de page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C5D330F-DEE8-41ED-8C2F-1350D56C68AC}" type="slidenum">
              <a:rPr lang="fr-FR" smtClean="0"/>
              <a:t>‹N°›</a:t>
            </a:fld>
            <a:endParaRPr lang="fr-FR"/>
          </a:p>
        </p:txBody>
      </p:sp>
    </p:spTree>
    <p:extLst>
      <p:ext uri="{BB962C8B-B14F-4D97-AF65-F5344CB8AC3E}">
        <p14:creationId xmlns:p14="http://schemas.microsoft.com/office/powerpoint/2010/main" val="1093460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www.education.gouv.fr/pid25535/bulletin_officiel.html?cid_bo=73066"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www.ac-grenoble.fr/ien.g4/IMG/pdf/Diaporama_Atelier_Formation_differenciation_pedagogique.pdf"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cnesco.fr/fr/differenciation-pedagogique/paroles-dexpert/definition-de-la-differenciation-pedagogique/"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www.education.gouv.fr/pid25535/bulletin_officiel.html?cid_bo=73066"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education.gouv.fr/pid285/bulletin_officiel.html?cid_bo=113978"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eduscol.education.fr/pid33025/l-accompagnement-des-eleves.html" TargetMode="External"/><Relationship Id="rId7" Type="http://schemas.openxmlformats.org/officeDocument/2006/relationships/hyperlink" Target="http://ddec85.org/ash/wp-content/uploads/2015/03/150302_PAI_PPS_PAP_PPRE_QuelPlan-PourQui.pdf" TargetMode="External"/><Relationship Id="rId2" Type="http://schemas.openxmlformats.org/officeDocument/2006/relationships/hyperlink" Target="http://differenciation.org/" TargetMode="External"/><Relationship Id="rId1" Type="http://schemas.openxmlformats.org/officeDocument/2006/relationships/slideLayout" Target="../slideLayouts/slideLayout2.xml"/><Relationship Id="rId6" Type="http://schemas.openxmlformats.org/officeDocument/2006/relationships/hyperlink" Target="http://www.sitecoles.org/index.php?WebZoneID=590&amp;ArticleID=6575" TargetMode="External"/><Relationship Id="rId5" Type="http://schemas.openxmlformats.org/officeDocument/2006/relationships/hyperlink" Target="http://eduscol.education.fr/cid66025/individualiser-les-apprentissages-et-accompagner-les-eleves.html" TargetMode="External"/><Relationship Id="rId4" Type="http://schemas.openxmlformats.org/officeDocument/2006/relationships/hyperlink" Target="http://eduscol.education.fr/pid26573/webtv.html?mode_player=1&amp;theme=254&amp;video=228095#webtv_titre"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897380" y="205979"/>
            <a:ext cx="7033260" cy="857250"/>
          </a:xfrm>
        </p:spPr>
        <p:txBody>
          <a:bodyPr>
            <a:normAutofit fontScale="90000"/>
          </a:bodyPr>
          <a:lstStyle/>
          <a:p>
            <a:r>
              <a:rPr lang="fr-FR" dirty="0" smtClean="0">
                <a:solidFill>
                  <a:srgbClr val="7030A0"/>
                </a:solidFill>
              </a:rPr>
              <a:t>Hétérogénéité et différenciation</a:t>
            </a:r>
            <a:endParaRPr lang="fr-FR" dirty="0">
              <a:solidFill>
                <a:srgbClr val="7030A0"/>
              </a:solidFill>
            </a:endParaRPr>
          </a:p>
        </p:txBody>
      </p:sp>
      <p:sp>
        <p:nvSpPr>
          <p:cNvPr id="4" name="Espace réservé du numéro de diapositive 3"/>
          <p:cNvSpPr>
            <a:spLocks noGrp="1"/>
          </p:cNvSpPr>
          <p:nvPr>
            <p:ph type="sldNum" sz="quarter" idx="12"/>
          </p:nvPr>
        </p:nvSpPr>
        <p:spPr/>
        <p:txBody>
          <a:bodyPr/>
          <a:lstStyle/>
          <a:p>
            <a:fld id="{D2BA79E7-1DB0-4150-8ADC-99595F005DC7}" type="slidenum">
              <a:rPr lang="fr-FR" smtClean="0"/>
              <a:t>1</a:t>
            </a:fld>
            <a:endParaRPr lang="fr-FR"/>
          </a:p>
        </p:txBody>
      </p:sp>
      <p:sp>
        <p:nvSpPr>
          <p:cNvPr id="5" name="ZoneTexte 4"/>
          <p:cNvSpPr txBox="1"/>
          <p:nvPr/>
        </p:nvSpPr>
        <p:spPr>
          <a:xfrm>
            <a:off x="7040880" y="1226820"/>
            <a:ext cx="1592580" cy="369332"/>
          </a:xfrm>
          <a:prstGeom prst="rect">
            <a:avLst/>
          </a:prstGeom>
          <a:noFill/>
        </p:spPr>
        <p:txBody>
          <a:bodyPr wrap="square" rtlCol="0">
            <a:spAutoFit/>
          </a:bodyPr>
          <a:lstStyle/>
          <a:p>
            <a:r>
              <a:rPr lang="fr-FR" b="1" dirty="0" smtClean="0"/>
              <a:t>Document 5</a:t>
            </a:r>
            <a:endParaRPr lang="fr-FR" b="1"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27178" y="1539240"/>
            <a:ext cx="5748789" cy="30549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237108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05979"/>
            <a:ext cx="8229600" cy="578881"/>
          </a:xfrm>
        </p:spPr>
        <p:txBody>
          <a:bodyPr>
            <a:noAutofit/>
          </a:bodyPr>
          <a:lstStyle/>
          <a:p>
            <a:r>
              <a:rPr lang="fr-FR" sz="3600" b="1" dirty="0" smtClean="0">
                <a:solidFill>
                  <a:srgbClr val="7030A0"/>
                </a:solidFill>
              </a:rPr>
              <a:t>Hétérogénéité</a:t>
            </a:r>
            <a:endParaRPr lang="fr-FR" sz="3600" b="1" dirty="0">
              <a:solidFill>
                <a:srgbClr val="7030A0"/>
              </a:solidFill>
            </a:endParaRPr>
          </a:p>
        </p:txBody>
      </p:sp>
      <p:sp>
        <p:nvSpPr>
          <p:cNvPr id="3" name="Espace réservé du contenu 2"/>
          <p:cNvSpPr>
            <a:spLocks noGrp="1"/>
          </p:cNvSpPr>
          <p:nvPr>
            <p:ph idx="1"/>
          </p:nvPr>
        </p:nvSpPr>
        <p:spPr>
          <a:xfrm>
            <a:off x="822960" y="929640"/>
            <a:ext cx="7863840" cy="3664983"/>
          </a:xfrm>
        </p:spPr>
        <p:txBody>
          <a:bodyPr>
            <a:normAutofit fontScale="70000" lnSpcReduction="20000"/>
          </a:bodyPr>
          <a:lstStyle/>
          <a:p>
            <a:endParaRPr lang="fr-FR" u="sng" dirty="0" smtClean="0"/>
          </a:p>
          <a:p>
            <a:r>
              <a:rPr lang="fr-FR" u="sng" dirty="0" smtClean="0"/>
              <a:t>Etymologie :</a:t>
            </a:r>
          </a:p>
          <a:p>
            <a:pPr lvl="1"/>
            <a:r>
              <a:rPr lang="fr-FR" dirty="0" smtClean="0">
                <a:solidFill>
                  <a:schemeClr val="tx1">
                    <a:lumMod val="50000"/>
                    <a:lumOff val="50000"/>
                  </a:schemeClr>
                </a:solidFill>
              </a:rPr>
              <a:t>Du </a:t>
            </a:r>
            <a:r>
              <a:rPr lang="fr-FR" dirty="0">
                <a:solidFill>
                  <a:schemeClr val="tx1">
                    <a:lumMod val="50000"/>
                    <a:lumOff val="50000"/>
                  </a:schemeClr>
                </a:solidFill>
              </a:rPr>
              <a:t>grec « hétéros » (autre, différent) et « </a:t>
            </a:r>
            <a:r>
              <a:rPr lang="fr-FR" dirty="0" err="1">
                <a:solidFill>
                  <a:schemeClr val="tx1">
                    <a:lumMod val="50000"/>
                    <a:lumOff val="50000"/>
                  </a:schemeClr>
                </a:solidFill>
              </a:rPr>
              <a:t>genos</a:t>
            </a:r>
            <a:r>
              <a:rPr lang="fr-FR" dirty="0">
                <a:solidFill>
                  <a:schemeClr val="tx1">
                    <a:lumMod val="50000"/>
                    <a:lumOff val="50000"/>
                  </a:schemeClr>
                </a:solidFill>
              </a:rPr>
              <a:t> » (</a:t>
            </a:r>
            <a:r>
              <a:rPr lang="fr-FR" dirty="0" smtClean="0">
                <a:solidFill>
                  <a:schemeClr val="tx1">
                    <a:lumMod val="50000"/>
                    <a:lumOff val="50000"/>
                  </a:schemeClr>
                </a:solidFill>
              </a:rPr>
              <a:t>famille, </a:t>
            </a:r>
            <a:r>
              <a:rPr lang="fr-FR" dirty="0">
                <a:solidFill>
                  <a:schemeClr val="tx1">
                    <a:lumMod val="50000"/>
                    <a:lumOff val="50000"/>
                  </a:schemeClr>
                </a:solidFill>
              </a:rPr>
              <a:t>peuple).</a:t>
            </a:r>
          </a:p>
          <a:p>
            <a:pPr marL="457200" lvl="1" indent="0">
              <a:buNone/>
            </a:pPr>
            <a:endParaRPr lang="fr-FR" u="sng" dirty="0" smtClean="0">
              <a:solidFill>
                <a:srgbClr val="474747"/>
              </a:solidFill>
            </a:endParaRPr>
          </a:p>
          <a:p>
            <a:r>
              <a:rPr lang="fr-FR" u="sng" dirty="0" smtClean="0"/>
              <a:t>Quelques définitions : </a:t>
            </a:r>
          </a:p>
          <a:p>
            <a:pPr lvl="1"/>
            <a:r>
              <a:rPr lang="fr-FR" dirty="0">
                <a:solidFill>
                  <a:schemeClr val="tx1">
                    <a:lumMod val="50000"/>
                    <a:lumOff val="50000"/>
                  </a:schemeClr>
                </a:solidFill>
              </a:rPr>
              <a:t>Qui manque d'unité, qui est composé d'éléments de nature différente : </a:t>
            </a:r>
            <a:r>
              <a:rPr lang="fr-FR" dirty="0" smtClean="0">
                <a:solidFill>
                  <a:schemeClr val="tx1">
                    <a:lumMod val="50000"/>
                    <a:lumOff val="50000"/>
                  </a:schemeClr>
                </a:solidFill>
              </a:rPr>
              <a:t>population </a:t>
            </a:r>
            <a:r>
              <a:rPr lang="fr-FR" dirty="0">
                <a:solidFill>
                  <a:schemeClr val="tx1">
                    <a:lumMod val="50000"/>
                    <a:lumOff val="50000"/>
                  </a:schemeClr>
                </a:solidFill>
              </a:rPr>
              <a:t>hétérogène. </a:t>
            </a:r>
            <a:r>
              <a:rPr lang="fr-FR" dirty="0" smtClean="0">
                <a:solidFill>
                  <a:schemeClr val="tx1">
                    <a:lumMod val="50000"/>
                    <a:lumOff val="50000"/>
                  </a:schemeClr>
                </a:solidFill>
              </a:rPr>
              <a:t>(Larousse)</a:t>
            </a:r>
          </a:p>
          <a:p>
            <a:pPr lvl="1"/>
            <a:r>
              <a:rPr lang="fr-FR" dirty="0" smtClean="0">
                <a:solidFill>
                  <a:schemeClr val="tx1">
                    <a:lumMod val="50000"/>
                    <a:lumOff val="50000"/>
                  </a:schemeClr>
                </a:solidFill>
              </a:rPr>
              <a:t>Chaque </a:t>
            </a:r>
            <a:r>
              <a:rPr lang="fr-FR" dirty="0">
                <a:solidFill>
                  <a:schemeClr val="tx1">
                    <a:lumMod val="50000"/>
                    <a:lumOff val="50000"/>
                  </a:schemeClr>
                </a:solidFill>
              </a:rPr>
              <a:t>être humain, par sa personnalité et par l’éducation qu’il a </a:t>
            </a:r>
            <a:r>
              <a:rPr lang="fr-FR" dirty="0" smtClean="0">
                <a:solidFill>
                  <a:schemeClr val="tx1">
                    <a:lumMod val="50000"/>
                    <a:lumOff val="50000"/>
                  </a:schemeClr>
                </a:solidFill>
              </a:rPr>
              <a:t>reçue, </a:t>
            </a:r>
            <a:r>
              <a:rPr lang="fr-FR" dirty="0">
                <a:solidFill>
                  <a:schemeClr val="tx1">
                    <a:lumMod val="50000"/>
                    <a:lumOff val="50000"/>
                  </a:schemeClr>
                </a:solidFill>
              </a:rPr>
              <a:t>possède un caractère, des savoirs, des facultés et des désirs qui le rendent </a:t>
            </a:r>
            <a:r>
              <a:rPr lang="fr-FR" dirty="0" smtClean="0">
                <a:solidFill>
                  <a:schemeClr val="tx1">
                    <a:lumMod val="50000"/>
                    <a:lumOff val="50000"/>
                  </a:schemeClr>
                </a:solidFill>
              </a:rPr>
              <a:t>unique (</a:t>
            </a:r>
            <a:r>
              <a:rPr lang="fr-FR" dirty="0" err="1" smtClean="0">
                <a:solidFill>
                  <a:schemeClr val="tx1">
                    <a:lumMod val="50000"/>
                    <a:lumOff val="50000"/>
                  </a:schemeClr>
                </a:solidFill>
              </a:rPr>
              <a:t>Cf</a:t>
            </a:r>
            <a:r>
              <a:rPr lang="fr-FR" dirty="0" smtClean="0">
                <a:solidFill>
                  <a:schemeClr val="tx1">
                    <a:lumMod val="50000"/>
                    <a:lumOff val="50000"/>
                  </a:schemeClr>
                </a:solidFill>
              </a:rPr>
              <a:t> </a:t>
            </a:r>
            <a:r>
              <a:rPr lang="fr-FR" dirty="0" smtClean="0">
                <a:solidFill>
                  <a:schemeClr val="tx1">
                    <a:lumMod val="50000"/>
                    <a:lumOff val="50000"/>
                  </a:schemeClr>
                </a:solidFill>
                <a:hlinkClick r:id="rId2" action="ppaction://hlinksldjump"/>
              </a:rPr>
              <a:t>postulats de Burns</a:t>
            </a:r>
            <a:r>
              <a:rPr lang="fr-FR" dirty="0" smtClean="0">
                <a:solidFill>
                  <a:schemeClr val="tx1">
                    <a:lumMod val="50000"/>
                    <a:lumOff val="50000"/>
                  </a:schemeClr>
                </a:solidFill>
              </a:rPr>
              <a:t>) À </a:t>
            </a:r>
            <a:r>
              <a:rPr lang="fr-FR" dirty="0">
                <a:solidFill>
                  <a:schemeClr val="tx1">
                    <a:lumMod val="50000"/>
                    <a:lumOff val="50000"/>
                  </a:schemeClr>
                </a:solidFill>
              </a:rPr>
              <a:t>l’image de la société, la classe </a:t>
            </a:r>
            <a:r>
              <a:rPr lang="fr-FR" dirty="0" smtClean="0">
                <a:solidFill>
                  <a:schemeClr val="tx1">
                    <a:lumMod val="50000"/>
                    <a:lumOff val="50000"/>
                  </a:schemeClr>
                </a:solidFill>
              </a:rPr>
              <a:t>est </a:t>
            </a:r>
            <a:r>
              <a:rPr lang="fr-FR" dirty="0">
                <a:solidFill>
                  <a:schemeClr val="tx1">
                    <a:lumMod val="50000"/>
                    <a:lumOff val="50000"/>
                  </a:schemeClr>
                </a:solidFill>
              </a:rPr>
              <a:t>par nature </a:t>
            </a:r>
            <a:r>
              <a:rPr lang="fr-FR" dirty="0" smtClean="0">
                <a:solidFill>
                  <a:schemeClr val="tx1">
                    <a:lumMod val="50000"/>
                    <a:lumOff val="50000"/>
                  </a:schemeClr>
                </a:solidFill>
              </a:rPr>
              <a:t>hétérogène.</a:t>
            </a:r>
          </a:p>
          <a:p>
            <a:pPr lvl="1"/>
            <a:endParaRPr lang="fr-FR" dirty="0"/>
          </a:p>
        </p:txBody>
      </p:sp>
      <p:sp>
        <p:nvSpPr>
          <p:cNvPr id="4" name="Espace réservé du numéro de diapositive 3"/>
          <p:cNvSpPr>
            <a:spLocks noGrp="1"/>
          </p:cNvSpPr>
          <p:nvPr>
            <p:ph type="sldNum" sz="quarter" idx="12"/>
          </p:nvPr>
        </p:nvSpPr>
        <p:spPr/>
        <p:txBody>
          <a:bodyPr/>
          <a:lstStyle/>
          <a:p>
            <a:fld id="{D2BA79E7-1DB0-4150-8ADC-99595F005DC7}" type="slidenum">
              <a:rPr lang="fr-FR" smtClean="0"/>
              <a:t>2</a:t>
            </a:fld>
            <a:endParaRPr lang="fr-FR"/>
          </a:p>
        </p:txBody>
      </p:sp>
    </p:spTree>
    <p:extLst>
      <p:ext uri="{BB962C8B-B14F-4D97-AF65-F5344CB8AC3E}">
        <p14:creationId xmlns:p14="http://schemas.microsoft.com/office/powerpoint/2010/main" val="3374086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b="1" dirty="0">
                <a:solidFill>
                  <a:srgbClr val="7030A0"/>
                </a:solidFill>
              </a:rPr>
              <a:t>Hétérogénéité</a:t>
            </a:r>
            <a:endParaRPr lang="fr-FR" dirty="0"/>
          </a:p>
        </p:txBody>
      </p:sp>
      <p:sp>
        <p:nvSpPr>
          <p:cNvPr id="3" name="Espace réservé du contenu 2"/>
          <p:cNvSpPr>
            <a:spLocks noGrp="1"/>
          </p:cNvSpPr>
          <p:nvPr>
            <p:ph idx="1"/>
          </p:nvPr>
        </p:nvSpPr>
        <p:spPr>
          <a:xfrm>
            <a:off x="944880" y="1200151"/>
            <a:ext cx="7741920" cy="3394472"/>
          </a:xfrm>
        </p:spPr>
        <p:txBody>
          <a:bodyPr>
            <a:normAutofit fontScale="92500" lnSpcReduction="20000"/>
          </a:bodyPr>
          <a:lstStyle/>
          <a:p>
            <a:r>
              <a:rPr lang="fr-FR" u="sng" dirty="0" smtClean="0"/>
              <a:t>Quelques synonymes :</a:t>
            </a:r>
            <a:endParaRPr lang="fr-FR" dirty="0"/>
          </a:p>
          <a:p>
            <a:pPr lvl="1"/>
            <a:r>
              <a:rPr lang="fr-FR" dirty="0" smtClean="0">
                <a:solidFill>
                  <a:schemeClr val="tx1">
                    <a:lumMod val="50000"/>
                    <a:lumOff val="50000"/>
                  </a:schemeClr>
                </a:solidFill>
              </a:rPr>
              <a:t>Disparité</a:t>
            </a:r>
            <a:r>
              <a:rPr lang="fr-FR" dirty="0">
                <a:solidFill>
                  <a:schemeClr val="tx1">
                    <a:lumMod val="50000"/>
                    <a:lumOff val="50000"/>
                  </a:schemeClr>
                </a:solidFill>
              </a:rPr>
              <a:t>, diversité, variété, disproportion, particularité, contradiction, différence, pluralité, inégalité, distinction, antinomie, désaccord, incompatibilité, pluralisme, écart, divergence, </a:t>
            </a:r>
            <a:r>
              <a:rPr lang="fr-FR" dirty="0" smtClean="0">
                <a:solidFill>
                  <a:schemeClr val="tx1">
                    <a:lumMod val="50000"/>
                    <a:lumOff val="50000"/>
                  </a:schemeClr>
                </a:solidFill>
              </a:rPr>
              <a:t>séparation…</a:t>
            </a:r>
          </a:p>
          <a:p>
            <a:pPr lvl="0"/>
            <a:r>
              <a:rPr lang="fr-FR" u="sng" dirty="0">
                <a:solidFill>
                  <a:prstClr val="black"/>
                </a:solidFill>
              </a:rPr>
              <a:t>Quelques </a:t>
            </a:r>
            <a:r>
              <a:rPr lang="fr-FR" u="sng" dirty="0" smtClean="0">
                <a:solidFill>
                  <a:prstClr val="black"/>
                </a:solidFill>
              </a:rPr>
              <a:t>antonymes :</a:t>
            </a:r>
          </a:p>
          <a:p>
            <a:pPr lvl="1"/>
            <a:r>
              <a:rPr lang="fr-FR" dirty="0" smtClean="0">
                <a:solidFill>
                  <a:schemeClr val="tx1">
                    <a:lumMod val="50000"/>
                    <a:lumOff val="50000"/>
                  </a:schemeClr>
                </a:solidFill>
              </a:rPr>
              <a:t>Analogie, ressemblance, similitude, conformité, égalité…</a:t>
            </a:r>
            <a:endParaRPr lang="fr-FR" dirty="0">
              <a:solidFill>
                <a:schemeClr val="tx1">
                  <a:lumMod val="50000"/>
                  <a:lumOff val="50000"/>
                </a:schemeClr>
              </a:solidFill>
            </a:endParaRPr>
          </a:p>
          <a:p>
            <a:pPr marL="457200" lvl="1" indent="0">
              <a:buNone/>
            </a:pPr>
            <a:endParaRPr lang="fr-FR" dirty="0" smtClean="0"/>
          </a:p>
        </p:txBody>
      </p:sp>
      <p:sp>
        <p:nvSpPr>
          <p:cNvPr id="4" name="Espace réservé du numéro de diapositive 3"/>
          <p:cNvSpPr>
            <a:spLocks noGrp="1"/>
          </p:cNvSpPr>
          <p:nvPr>
            <p:ph type="sldNum" sz="quarter" idx="12"/>
          </p:nvPr>
        </p:nvSpPr>
        <p:spPr/>
        <p:txBody>
          <a:bodyPr/>
          <a:lstStyle/>
          <a:p>
            <a:fld id="{D2BA79E7-1DB0-4150-8ADC-99595F005DC7}" type="slidenum">
              <a:rPr lang="fr-FR" smtClean="0"/>
              <a:t>3</a:t>
            </a:fld>
            <a:endParaRPr lang="fr-FR"/>
          </a:p>
        </p:txBody>
      </p:sp>
    </p:spTree>
    <p:extLst>
      <p:ext uri="{BB962C8B-B14F-4D97-AF65-F5344CB8AC3E}">
        <p14:creationId xmlns:p14="http://schemas.microsoft.com/office/powerpoint/2010/main" val="13492441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05979"/>
            <a:ext cx="8229600" cy="616981"/>
          </a:xfrm>
        </p:spPr>
        <p:txBody>
          <a:bodyPr>
            <a:normAutofit fontScale="90000"/>
          </a:bodyPr>
          <a:lstStyle/>
          <a:p>
            <a:r>
              <a:rPr lang="fr-FR" dirty="0" smtClean="0">
                <a:solidFill>
                  <a:srgbClr val="7030A0"/>
                </a:solidFill>
              </a:rPr>
              <a:t>Hétérogénéité</a:t>
            </a:r>
            <a:endParaRPr lang="fr-FR" dirty="0">
              <a:solidFill>
                <a:srgbClr val="7030A0"/>
              </a:solidFill>
            </a:endParaRPr>
          </a:p>
        </p:txBody>
      </p:sp>
      <p:sp>
        <p:nvSpPr>
          <p:cNvPr id="3" name="Espace réservé du contenu 2"/>
          <p:cNvSpPr>
            <a:spLocks noGrp="1"/>
          </p:cNvSpPr>
          <p:nvPr>
            <p:ph idx="1"/>
          </p:nvPr>
        </p:nvSpPr>
        <p:spPr>
          <a:xfrm>
            <a:off x="838200" y="983964"/>
            <a:ext cx="8107680" cy="3276600"/>
          </a:xfrm>
        </p:spPr>
        <p:txBody>
          <a:bodyPr>
            <a:normAutofit fontScale="85000" lnSpcReduction="10000"/>
          </a:bodyPr>
          <a:lstStyle/>
          <a:p>
            <a:r>
              <a:rPr lang="fr-FR" sz="2600" u="sng" dirty="0" smtClean="0"/>
              <a:t>Quelques extraits des textes officiels :</a:t>
            </a:r>
          </a:p>
          <a:p>
            <a:pPr marL="0" indent="0">
              <a:buNone/>
            </a:pPr>
            <a:endParaRPr lang="fr-FR" sz="2600" u="sng" dirty="0" smtClean="0"/>
          </a:p>
          <a:p>
            <a:pPr lvl="1"/>
            <a:r>
              <a:rPr lang="fr-FR" b="1" dirty="0" smtClean="0">
                <a:solidFill>
                  <a:schemeClr val="tx1">
                    <a:lumMod val="50000"/>
                    <a:lumOff val="50000"/>
                  </a:schemeClr>
                </a:solidFill>
              </a:rPr>
              <a:t>Compétence </a:t>
            </a:r>
            <a:r>
              <a:rPr lang="fr-FR" b="1" dirty="0">
                <a:solidFill>
                  <a:schemeClr val="tx1">
                    <a:lumMod val="50000"/>
                    <a:lumOff val="50000"/>
                  </a:schemeClr>
                </a:solidFill>
              </a:rPr>
              <a:t>4</a:t>
            </a:r>
            <a:r>
              <a:rPr lang="fr-FR" dirty="0">
                <a:solidFill>
                  <a:schemeClr val="tx1">
                    <a:lumMod val="50000"/>
                    <a:lumOff val="50000"/>
                  </a:schemeClr>
                </a:solidFill>
              </a:rPr>
              <a:t> : </a:t>
            </a:r>
            <a:r>
              <a:rPr lang="fr-FR" dirty="0" smtClean="0">
                <a:solidFill>
                  <a:schemeClr val="tx1">
                    <a:lumMod val="50000"/>
                    <a:lumOff val="50000"/>
                  </a:schemeClr>
                </a:solidFill>
              </a:rPr>
              <a:t>Prendre </a:t>
            </a:r>
            <a:r>
              <a:rPr lang="fr-FR" dirty="0">
                <a:solidFill>
                  <a:schemeClr val="tx1">
                    <a:lumMod val="50000"/>
                    <a:lumOff val="50000"/>
                  </a:schemeClr>
                </a:solidFill>
              </a:rPr>
              <a:t>en compte la diversité des </a:t>
            </a:r>
            <a:r>
              <a:rPr lang="fr-FR" dirty="0" smtClean="0">
                <a:solidFill>
                  <a:schemeClr val="tx1">
                    <a:lumMod val="50000"/>
                    <a:lumOff val="50000"/>
                  </a:schemeClr>
                </a:solidFill>
              </a:rPr>
              <a:t>élèves</a:t>
            </a:r>
            <a:endParaRPr lang="fr-FR" dirty="0">
              <a:solidFill>
                <a:schemeClr val="tx1">
                  <a:lumMod val="50000"/>
                  <a:lumOff val="50000"/>
                </a:schemeClr>
              </a:solidFill>
            </a:endParaRPr>
          </a:p>
          <a:p>
            <a:pPr lvl="2"/>
            <a:r>
              <a:rPr lang="fr-FR" dirty="0" smtClean="0">
                <a:solidFill>
                  <a:schemeClr val="tx1">
                    <a:lumMod val="50000"/>
                    <a:lumOff val="50000"/>
                  </a:schemeClr>
                </a:solidFill>
              </a:rPr>
              <a:t>Adapter </a:t>
            </a:r>
            <a:r>
              <a:rPr lang="fr-FR" dirty="0">
                <a:solidFill>
                  <a:schemeClr val="tx1">
                    <a:lumMod val="50000"/>
                    <a:lumOff val="50000"/>
                  </a:schemeClr>
                </a:solidFill>
              </a:rPr>
              <a:t>son enseignement et son action éducative à la diversité des élèves</a:t>
            </a:r>
            <a:r>
              <a:rPr lang="fr-FR" dirty="0" smtClean="0">
                <a:solidFill>
                  <a:schemeClr val="tx1">
                    <a:lumMod val="50000"/>
                    <a:lumOff val="50000"/>
                  </a:schemeClr>
                </a:solidFill>
              </a:rPr>
              <a:t>.</a:t>
            </a:r>
            <a:endParaRPr lang="fr-FR" dirty="0">
              <a:solidFill>
                <a:schemeClr val="tx1">
                  <a:lumMod val="50000"/>
                  <a:lumOff val="50000"/>
                </a:schemeClr>
              </a:solidFill>
            </a:endParaRPr>
          </a:p>
          <a:p>
            <a:pPr lvl="2"/>
            <a:r>
              <a:rPr lang="fr-FR" dirty="0" smtClean="0">
                <a:solidFill>
                  <a:schemeClr val="tx1">
                    <a:lumMod val="50000"/>
                    <a:lumOff val="50000"/>
                  </a:schemeClr>
                </a:solidFill>
              </a:rPr>
              <a:t>Travailler </a:t>
            </a:r>
            <a:r>
              <a:rPr lang="fr-FR" dirty="0">
                <a:solidFill>
                  <a:schemeClr val="tx1">
                    <a:lumMod val="50000"/>
                    <a:lumOff val="50000"/>
                  </a:schemeClr>
                </a:solidFill>
              </a:rPr>
              <a:t>avec les personnes ressources en vue de la mise en œuvre du « projet personnalisé de scolarisation » des élèves en situation de handicap</a:t>
            </a:r>
            <a:r>
              <a:rPr lang="fr-FR" dirty="0" smtClean="0">
                <a:solidFill>
                  <a:schemeClr val="tx1">
                    <a:lumMod val="50000"/>
                    <a:lumOff val="50000"/>
                  </a:schemeClr>
                </a:solidFill>
              </a:rPr>
              <a:t>.</a:t>
            </a:r>
            <a:endParaRPr lang="fr-FR" dirty="0">
              <a:solidFill>
                <a:schemeClr val="tx1">
                  <a:lumMod val="50000"/>
                  <a:lumOff val="50000"/>
                </a:schemeClr>
              </a:solidFill>
            </a:endParaRPr>
          </a:p>
          <a:p>
            <a:pPr lvl="2"/>
            <a:r>
              <a:rPr lang="fr-FR" dirty="0" smtClean="0">
                <a:solidFill>
                  <a:schemeClr val="tx1">
                    <a:lumMod val="50000"/>
                    <a:lumOff val="50000"/>
                  </a:schemeClr>
                </a:solidFill>
              </a:rPr>
              <a:t>Déceler </a:t>
            </a:r>
            <a:r>
              <a:rPr lang="fr-FR" dirty="0">
                <a:solidFill>
                  <a:schemeClr val="tx1">
                    <a:lumMod val="50000"/>
                    <a:lumOff val="50000"/>
                  </a:schemeClr>
                </a:solidFill>
              </a:rPr>
              <a:t>les signes du décrochage scolaire afin de prévenir les situations difficiles. </a:t>
            </a:r>
          </a:p>
        </p:txBody>
      </p:sp>
      <p:sp>
        <p:nvSpPr>
          <p:cNvPr id="4" name="Espace réservé du numéro de diapositive 3"/>
          <p:cNvSpPr>
            <a:spLocks noGrp="1"/>
          </p:cNvSpPr>
          <p:nvPr>
            <p:ph type="sldNum" sz="quarter" idx="12"/>
          </p:nvPr>
        </p:nvSpPr>
        <p:spPr/>
        <p:txBody>
          <a:bodyPr/>
          <a:lstStyle/>
          <a:p>
            <a:fld id="{D2BA79E7-1DB0-4150-8ADC-99595F005DC7}" type="slidenum">
              <a:rPr lang="fr-FR" smtClean="0"/>
              <a:t>4</a:t>
            </a:fld>
            <a:endParaRPr lang="fr-FR"/>
          </a:p>
        </p:txBody>
      </p:sp>
      <p:sp>
        <p:nvSpPr>
          <p:cNvPr id="7" name="Rectangle 6"/>
          <p:cNvSpPr/>
          <p:nvPr/>
        </p:nvSpPr>
        <p:spPr>
          <a:xfrm>
            <a:off x="1325880" y="4475709"/>
            <a:ext cx="7360920" cy="307777"/>
          </a:xfrm>
          <a:prstGeom prst="rect">
            <a:avLst/>
          </a:prstGeom>
        </p:spPr>
        <p:txBody>
          <a:bodyPr wrap="square">
            <a:spAutoFit/>
          </a:bodyPr>
          <a:lstStyle/>
          <a:p>
            <a:pPr lvl="0"/>
            <a:r>
              <a:rPr lang="fr-FR" sz="1400" dirty="0">
                <a:solidFill>
                  <a:prstClr val="black"/>
                </a:solidFill>
              </a:rPr>
              <a:t>Source : </a:t>
            </a:r>
            <a:r>
              <a:rPr lang="fr-FR" sz="1400" dirty="0">
                <a:solidFill>
                  <a:prstClr val="black"/>
                </a:solidFill>
                <a:hlinkClick r:id="rId2"/>
              </a:rPr>
              <a:t>Référentiel des compétences professionnelles des métiers du professorat et de l'éducation </a:t>
            </a:r>
            <a:endParaRPr lang="fr-FR" sz="1400" dirty="0">
              <a:solidFill>
                <a:prstClr val="black"/>
              </a:solidFill>
            </a:endParaRPr>
          </a:p>
        </p:txBody>
      </p:sp>
    </p:spTree>
    <p:extLst>
      <p:ext uri="{BB962C8B-B14F-4D97-AF65-F5344CB8AC3E}">
        <p14:creationId xmlns:p14="http://schemas.microsoft.com/office/powerpoint/2010/main" val="370228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000" dirty="0">
                <a:solidFill>
                  <a:srgbClr val="7030A0"/>
                </a:solidFill>
              </a:rPr>
              <a:t>Différenciation </a:t>
            </a:r>
            <a:endParaRPr lang="fr-FR" dirty="0"/>
          </a:p>
        </p:txBody>
      </p:sp>
      <p:sp>
        <p:nvSpPr>
          <p:cNvPr id="3" name="Espace réservé du contenu 2"/>
          <p:cNvSpPr>
            <a:spLocks noGrp="1"/>
          </p:cNvSpPr>
          <p:nvPr>
            <p:ph idx="1"/>
          </p:nvPr>
        </p:nvSpPr>
        <p:spPr>
          <a:xfrm>
            <a:off x="1188720" y="1200151"/>
            <a:ext cx="6903720" cy="2952749"/>
          </a:xfrm>
        </p:spPr>
        <p:txBody>
          <a:bodyPr>
            <a:normAutofit fontScale="62500" lnSpcReduction="20000"/>
          </a:bodyPr>
          <a:lstStyle/>
          <a:p>
            <a:r>
              <a:rPr lang="fr-FR" u="sng" dirty="0" smtClean="0"/>
              <a:t>Etymologie :</a:t>
            </a:r>
          </a:p>
          <a:p>
            <a:pPr lvl="1"/>
            <a:r>
              <a:rPr lang="fr-FR" dirty="0">
                <a:solidFill>
                  <a:schemeClr val="tx1">
                    <a:lumMod val="50000"/>
                    <a:lumOff val="50000"/>
                  </a:schemeClr>
                </a:solidFill>
              </a:rPr>
              <a:t>Variante de </a:t>
            </a:r>
            <a:r>
              <a:rPr lang="fr-FR" dirty="0" smtClean="0">
                <a:solidFill>
                  <a:schemeClr val="tx1">
                    <a:lumMod val="50000"/>
                    <a:lumOff val="50000"/>
                  </a:schemeClr>
                </a:solidFill>
              </a:rPr>
              <a:t>« différentier », </a:t>
            </a:r>
            <a:r>
              <a:rPr lang="fr-FR" dirty="0">
                <a:solidFill>
                  <a:schemeClr val="tx1">
                    <a:lumMod val="50000"/>
                    <a:lumOff val="50000"/>
                  </a:schemeClr>
                </a:solidFill>
              </a:rPr>
              <a:t>issu du latin </a:t>
            </a:r>
            <a:r>
              <a:rPr lang="fr-FR" dirty="0" smtClean="0">
                <a:solidFill>
                  <a:schemeClr val="tx1">
                    <a:lumMod val="50000"/>
                    <a:lumOff val="50000"/>
                  </a:schemeClr>
                </a:solidFill>
              </a:rPr>
              <a:t>« </a:t>
            </a:r>
            <a:r>
              <a:rPr lang="fr-FR" dirty="0" err="1" smtClean="0">
                <a:solidFill>
                  <a:schemeClr val="tx1">
                    <a:lumMod val="50000"/>
                    <a:lumOff val="50000"/>
                  </a:schemeClr>
                </a:solidFill>
              </a:rPr>
              <a:t>differentiare</a:t>
            </a:r>
            <a:r>
              <a:rPr lang="fr-FR" dirty="0" smtClean="0">
                <a:solidFill>
                  <a:schemeClr val="tx1">
                    <a:lumMod val="50000"/>
                    <a:lumOff val="50000"/>
                  </a:schemeClr>
                </a:solidFill>
              </a:rPr>
              <a:t> », </a:t>
            </a:r>
            <a:r>
              <a:rPr lang="fr-FR" dirty="0">
                <a:solidFill>
                  <a:schemeClr val="tx1">
                    <a:lumMod val="50000"/>
                    <a:lumOff val="50000"/>
                  </a:schemeClr>
                </a:solidFill>
              </a:rPr>
              <a:t>lui-même de </a:t>
            </a:r>
            <a:r>
              <a:rPr lang="fr-FR" dirty="0" smtClean="0">
                <a:solidFill>
                  <a:schemeClr val="tx1">
                    <a:lumMod val="50000"/>
                    <a:lumOff val="50000"/>
                  </a:schemeClr>
                </a:solidFill>
              </a:rPr>
              <a:t>« </a:t>
            </a:r>
            <a:r>
              <a:rPr lang="fr-FR" dirty="0" err="1" smtClean="0">
                <a:solidFill>
                  <a:schemeClr val="tx1">
                    <a:lumMod val="50000"/>
                    <a:lumOff val="50000"/>
                  </a:schemeClr>
                </a:solidFill>
              </a:rPr>
              <a:t>differentia</a:t>
            </a:r>
            <a:r>
              <a:rPr lang="fr-FR" dirty="0" smtClean="0">
                <a:solidFill>
                  <a:schemeClr val="tx1">
                    <a:lumMod val="50000"/>
                    <a:lumOff val="50000"/>
                  </a:schemeClr>
                </a:solidFill>
              </a:rPr>
              <a:t> » (différence).</a:t>
            </a:r>
          </a:p>
          <a:p>
            <a:pPr marL="457200" lvl="1" indent="0">
              <a:buNone/>
            </a:pPr>
            <a:endParaRPr lang="fr-FR" dirty="0" smtClean="0"/>
          </a:p>
          <a:p>
            <a:r>
              <a:rPr lang="fr-FR" u="sng" dirty="0" smtClean="0"/>
              <a:t>Quelques définitions : </a:t>
            </a:r>
          </a:p>
          <a:p>
            <a:pPr lvl="1" algn="just"/>
            <a:r>
              <a:rPr lang="fr-FR" sz="2900" dirty="0" smtClean="0">
                <a:solidFill>
                  <a:schemeClr val="tx1">
                    <a:lumMod val="50000"/>
                    <a:lumOff val="50000"/>
                  </a:schemeClr>
                </a:solidFill>
              </a:rPr>
              <a:t>Une démarche qui consiste à mettre en œuvre un ensemble diversifié de moyens et de procédures d’enseignement et d’apprentissage afin de permettre à des élèves d’âges, d’aptitudes, de compétences et de savoir-faire hétérogènes, d’atteindre par des voies différentes des objectifs communs et, ultimement, la réussite éducative.</a:t>
            </a:r>
            <a:endParaRPr lang="fr-FR" sz="2900" dirty="0">
              <a:solidFill>
                <a:schemeClr val="tx1">
                  <a:lumMod val="50000"/>
                  <a:lumOff val="50000"/>
                </a:schemeClr>
              </a:solidFill>
            </a:endParaRPr>
          </a:p>
          <a:p>
            <a:pPr lvl="1"/>
            <a:endParaRPr lang="fr-FR" dirty="0"/>
          </a:p>
        </p:txBody>
      </p:sp>
      <p:sp>
        <p:nvSpPr>
          <p:cNvPr id="4" name="Espace réservé du numéro de diapositive 3"/>
          <p:cNvSpPr>
            <a:spLocks noGrp="1"/>
          </p:cNvSpPr>
          <p:nvPr>
            <p:ph type="sldNum" sz="quarter" idx="12"/>
          </p:nvPr>
        </p:nvSpPr>
        <p:spPr/>
        <p:txBody>
          <a:bodyPr/>
          <a:lstStyle/>
          <a:p>
            <a:fld id="{D2BA79E7-1DB0-4150-8ADC-99595F005DC7}" type="slidenum">
              <a:rPr lang="fr-FR" smtClean="0"/>
              <a:t>5</a:t>
            </a:fld>
            <a:endParaRPr lang="fr-FR"/>
          </a:p>
        </p:txBody>
      </p:sp>
      <p:sp>
        <p:nvSpPr>
          <p:cNvPr id="5" name="ZoneTexte 4"/>
          <p:cNvSpPr txBox="1"/>
          <p:nvPr/>
        </p:nvSpPr>
        <p:spPr>
          <a:xfrm>
            <a:off x="4069080" y="4343400"/>
            <a:ext cx="4145280" cy="369332"/>
          </a:xfrm>
          <a:prstGeom prst="rect">
            <a:avLst/>
          </a:prstGeom>
          <a:noFill/>
        </p:spPr>
        <p:txBody>
          <a:bodyPr wrap="square" rtlCol="0">
            <a:spAutoFit/>
          </a:bodyPr>
          <a:lstStyle/>
          <a:p>
            <a:r>
              <a:rPr lang="fr-FR" dirty="0" smtClean="0"/>
              <a:t>Source :  </a:t>
            </a:r>
            <a:r>
              <a:rPr lang="fr-FR" dirty="0" smtClean="0">
                <a:hlinkClick r:id="rId2"/>
              </a:rPr>
              <a:t>Conseil supérieur de l’éducation</a:t>
            </a:r>
            <a:endParaRPr lang="fr-FR" dirty="0"/>
          </a:p>
        </p:txBody>
      </p:sp>
    </p:spTree>
    <p:extLst>
      <p:ext uri="{BB962C8B-B14F-4D97-AF65-F5344CB8AC3E}">
        <p14:creationId xmlns:p14="http://schemas.microsoft.com/office/powerpoint/2010/main" val="31972721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000" dirty="0">
                <a:solidFill>
                  <a:srgbClr val="7030A0"/>
                </a:solidFill>
              </a:rPr>
              <a:t>Différenciation </a:t>
            </a:r>
            <a:endParaRPr lang="fr-FR" dirty="0"/>
          </a:p>
        </p:txBody>
      </p:sp>
      <p:sp>
        <p:nvSpPr>
          <p:cNvPr id="3" name="Espace réservé du contenu 2"/>
          <p:cNvSpPr>
            <a:spLocks noGrp="1"/>
          </p:cNvSpPr>
          <p:nvPr>
            <p:ph idx="1"/>
          </p:nvPr>
        </p:nvSpPr>
        <p:spPr>
          <a:xfrm>
            <a:off x="891540" y="1200151"/>
            <a:ext cx="7795260" cy="3181349"/>
          </a:xfrm>
        </p:spPr>
        <p:txBody>
          <a:bodyPr>
            <a:normAutofit fontScale="62500" lnSpcReduction="20000"/>
          </a:bodyPr>
          <a:lstStyle/>
          <a:p>
            <a:r>
              <a:rPr lang="fr-FR" u="sng" dirty="0" smtClean="0"/>
              <a:t>Quelques définitions :</a:t>
            </a:r>
          </a:p>
          <a:p>
            <a:pPr lvl="1" algn="just"/>
            <a:r>
              <a:rPr lang="fr-FR" dirty="0">
                <a:solidFill>
                  <a:schemeClr val="tx1">
                    <a:lumMod val="50000"/>
                    <a:lumOff val="50000"/>
                  </a:schemeClr>
                </a:solidFill>
              </a:rPr>
              <a:t>Mettre en </a:t>
            </a:r>
            <a:r>
              <a:rPr lang="fr-FR" dirty="0" err="1">
                <a:solidFill>
                  <a:schemeClr val="tx1">
                    <a:lumMod val="50000"/>
                    <a:lumOff val="50000"/>
                  </a:schemeClr>
                </a:solidFill>
              </a:rPr>
              <a:t>oeuvre</a:t>
            </a:r>
            <a:r>
              <a:rPr lang="fr-FR" dirty="0">
                <a:solidFill>
                  <a:schemeClr val="tx1">
                    <a:lumMod val="50000"/>
                    <a:lumOff val="50000"/>
                  </a:schemeClr>
                </a:solidFill>
              </a:rPr>
              <a:t> un cadre souple où les apprentissages sont suffisamment explicités et diversifiés pour que les élèves puissent travailler selon leur propres itinéraires d’appropriation, tout en restant dans une démarche collective d’enseignement des savoirs et savoir faire exigés</a:t>
            </a:r>
            <a:r>
              <a:rPr lang="fr-FR" dirty="0" smtClean="0">
                <a:solidFill>
                  <a:schemeClr val="tx1">
                    <a:lumMod val="50000"/>
                    <a:lumOff val="50000"/>
                  </a:schemeClr>
                </a:solidFill>
              </a:rPr>
              <a:t>.   </a:t>
            </a:r>
          </a:p>
          <a:p>
            <a:pPr lvl="2"/>
            <a:r>
              <a:rPr lang="fr-FR" i="1" dirty="0" smtClean="0"/>
              <a:t>(</a:t>
            </a:r>
            <a:r>
              <a:rPr lang="fr-FR" i="1" dirty="0" err="1"/>
              <a:t>Halina</a:t>
            </a:r>
            <a:r>
              <a:rPr lang="fr-FR" i="1" dirty="0"/>
              <a:t> </a:t>
            </a:r>
            <a:r>
              <a:rPr lang="fr-FR" i="1" dirty="0" err="1" smtClean="0"/>
              <a:t>Przesmycki</a:t>
            </a:r>
            <a:r>
              <a:rPr lang="fr-FR" i="1" dirty="0" smtClean="0"/>
              <a:t>, </a:t>
            </a:r>
            <a:r>
              <a:rPr lang="fr-FR" i="1" dirty="0"/>
              <a:t>La pédagogie différenciée </a:t>
            </a:r>
            <a:r>
              <a:rPr lang="fr-FR" i="1" dirty="0" smtClean="0"/>
              <a:t>2004)</a:t>
            </a:r>
          </a:p>
          <a:p>
            <a:pPr marL="914400" lvl="2" indent="0">
              <a:buNone/>
            </a:pPr>
            <a:endParaRPr lang="fr-FR" dirty="0"/>
          </a:p>
          <a:p>
            <a:pPr lvl="1" algn="just"/>
            <a:r>
              <a:rPr lang="fr-FR" dirty="0" smtClean="0">
                <a:solidFill>
                  <a:schemeClr val="tx1">
                    <a:lumMod val="50000"/>
                    <a:lumOff val="50000"/>
                  </a:schemeClr>
                </a:solidFill>
              </a:rPr>
              <a:t>... </a:t>
            </a:r>
            <a:r>
              <a:rPr lang="fr-FR" dirty="0">
                <a:solidFill>
                  <a:schemeClr val="tx1">
                    <a:lumMod val="50000"/>
                    <a:lumOff val="50000"/>
                  </a:schemeClr>
                </a:solidFill>
              </a:rPr>
              <a:t>rompre avec la pédagogie frontale, la même leçon, les mêmes exercices pour tous; c’est surtout mettre en place une organisation du travail et des dispositifs didactiques qui placent régulièrement chacun(e) dans une situation </a:t>
            </a:r>
            <a:r>
              <a:rPr lang="fr-FR" dirty="0" smtClean="0">
                <a:solidFill>
                  <a:schemeClr val="tx1">
                    <a:lumMod val="50000"/>
                    <a:lumOff val="50000"/>
                  </a:schemeClr>
                </a:solidFill>
              </a:rPr>
              <a:t>optimale</a:t>
            </a:r>
            <a:r>
              <a:rPr lang="fr-FR" dirty="0">
                <a:solidFill>
                  <a:schemeClr val="tx1">
                    <a:lumMod val="50000"/>
                    <a:lumOff val="50000"/>
                  </a:schemeClr>
                </a:solidFill>
              </a:rPr>
              <a:t>.</a:t>
            </a:r>
            <a:endParaRPr lang="fr-FR" dirty="0" smtClean="0">
              <a:solidFill>
                <a:schemeClr val="tx1">
                  <a:lumMod val="50000"/>
                  <a:lumOff val="50000"/>
                </a:schemeClr>
              </a:solidFill>
            </a:endParaRPr>
          </a:p>
          <a:p>
            <a:pPr lvl="2"/>
            <a:r>
              <a:rPr lang="fr-FR" i="1" dirty="0" smtClean="0"/>
              <a:t>(Philippe </a:t>
            </a:r>
            <a:r>
              <a:rPr lang="fr-FR" i="1" dirty="0"/>
              <a:t>Perrenoud)</a:t>
            </a:r>
          </a:p>
          <a:p>
            <a:pPr lvl="1"/>
            <a:endParaRPr lang="fr-FR" i="1" dirty="0"/>
          </a:p>
        </p:txBody>
      </p:sp>
      <p:sp>
        <p:nvSpPr>
          <p:cNvPr id="4" name="Espace réservé du numéro de diapositive 3"/>
          <p:cNvSpPr>
            <a:spLocks noGrp="1"/>
          </p:cNvSpPr>
          <p:nvPr>
            <p:ph type="sldNum" sz="quarter" idx="12"/>
          </p:nvPr>
        </p:nvSpPr>
        <p:spPr/>
        <p:txBody>
          <a:bodyPr/>
          <a:lstStyle/>
          <a:p>
            <a:fld id="{D2BA79E7-1DB0-4150-8ADC-99595F005DC7}" type="slidenum">
              <a:rPr lang="fr-FR" smtClean="0"/>
              <a:t>6</a:t>
            </a:fld>
            <a:endParaRPr lang="fr-FR"/>
          </a:p>
        </p:txBody>
      </p:sp>
    </p:spTree>
    <p:extLst>
      <p:ext uri="{BB962C8B-B14F-4D97-AF65-F5344CB8AC3E}">
        <p14:creationId xmlns:p14="http://schemas.microsoft.com/office/powerpoint/2010/main" val="14354084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05979"/>
            <a:ext cx="8229600" cy="624601"/>
          </a:xfrm>
        </p:spPr>
        <p:txBody>
          <a:bodyPr>
            <a:normAutofit fontScale="90000"/>
          </a:bodyPr>
          <a:lstStyle/>
          <a:p>
            <a:r>
              <a:rPr lang="fr-FR" sz="4000" dirty="0">
                <a:solidFill>
                  <a:srgbClr val="7030A0"/>
                </a:solidFill>
              </a:rPr>
              <a:t>Différenciation </a:t>
            </a:r>
            <a:endParaRPr lang="fr-FR" dirty="0"/>
          </a:p>
        </p:txBody>
      </p:sp>
      <p:sp>
        <p:nvSpPr>
          <p:cNvPr id="3" name="Espace réservé du contenu 2"/>
          <p:cNvSpPr>
            <a:spLocks noGrp="1"/>
          </p:cNvSpPr>
          <p:nvPr>
            <p:ph idx="1"/>
          </p:nvPr>
        </p:nvSpPr>
        <p:spPr>
          <a:xfrm>
            <a:off x="1440180" y="864870"/>
            <a:ext cx="6789420" cy="3173730"/>
          </a:xfrm>
        </p:spPr>
        <p:txBody>
          <a:bodyPr>
            <a:normAutofit fontScale="70000" lnSpcReduction="20000"/>
          </a:bodyPr>
          <a:lstStyle/>
          <a:p>
            <a:r>
              <a:rPr lang="fr-FR" u="sng" dirty="0" smtClean="0"/>
              <a:t>Quelques définitions :</a:t>
            </a:r>
          </a:p>
          <a:p>
            <a:pPr marL="457200" lvl="1" indent="0">
              <a:buNone/>
            </a:pPr>
            <a:endParaRPr lang="fr-FR" dirty="0"/>
          </a:p>
          <a:p>
            <a:pPr lvl="1"/>
            <a:r>
              <a:rPr lang="fr-FR" dirty="0" smtClean="0">
                <a:solidFill>
                  <a:schemeClr val="tx1">
                    <a:lumMod val="50000"/>
                    <a:lumOff val="50000"/>
                  </a:schemeClr>
                </a:solidFill>
              </a:rPr>
              <a:t>Différencier </a:t>
            </a:r>
            <a:r>
              <a:rPr lang="fr-FR" dirty="0">
                <a:solidFill>
                  <a:schemeClr val="tx1">
                    <a:lumMod val="50000"/>
                    <a:lumOff val="50000"/>
                  </a:schemeClr>
                </a:solidFill>
              </a:rPr>
              <a:t>ne signifie pas varier son enseignement. On ne différencie pas pour différencier mais pour </a:t>
            </a:r>
            <a:r>
              <a:rPr lang="fr-FR" dirty="0" err="1">
                <a:solidFill>
                  <a:schemeClr val="tx1">
                    <a:lumMod val="50000"/>
                    <a:lumOff val="50000"/>
                  </a:schemeClr>
                </a:solidFill>
              </a:rPr>
              <a:t>pour</a:t>
            </a:r>
            <a:r>
              <a:rPr lang="fr-FR" dirty="0">
                <a:solidFill>
                  <a:schemeClr val="tx1">
                    <a:lumMod val="50000"/>
                    <a:lumOff val="50000"/>
                  </a:schemeClr>
                </a:solidFill>
              </a:rPr>
              <a:t> permettre à chaque élève de maîtriser le socle commun de savoirs et de compétences.</a:t>
            </a:r>
          </a:p>
          <a:p>
            <a:pPr lvl="1"/>
            <a:r>
              <a:rPr lang="fr-FR" dirty="0" smtClean="0">
                <a:solidFill>
                  <a:schemeClr val="tx1">
                    <a:lumMod val="50000"/>
                    <a:lumOff val="50000"/>
                  </a:schemeClr>
                </a:solidFill>
              </a:rPr>
              <a:t>L’enseignement </a:t>
            </a:r>
            <a:r>
              <a:rPr lang="fr-FR" dirty="0">
                <a:solidFill>
                  <a:schemeClr val="tx1">
                    <a:lumMod val="50000"/>
                    <a:lumOff val="50000"/>
                  </a:schemeClr>
                </a:solidFill>
              </a:rPr>
              <a:t>différencié consiste en l’analyse des caractéristiques des élèves : c’est reconnaître les différences, et y répondre de façon proactive.</a:t>
            </a:r>
          </a:p>
          <a:p>
            <a:pPr lvl="1"/>
            <a:r>
              <a:rPr lang="fr-FR" dirty="0">
                <a:solidFill>
                  <a:schemeClr val="tx1">
                    <a:lumMod val="50000"/>
                    <a:lumOff val="50000"/>
                  </a:schemeClr>
                </a:solidFill>
              </a:rPr>
              <a:t> </a:t>
            </a:r>
            <a:r>
              <a:rPr lang="fr-FR" dirty="0" smtClean="0">
                <a:solidFill>
                  <a:schemeClr val="tx1">
                    <a:lumMod val="50000"/>
                    <a:lumOff val="50000"/>
                  </a:schemeClr>
                </a:solidFill>
              </a:rPr>
              <a:t>Il </a:t>
            </a:r>
            <a:r>
              <a:rPr lang="fr-FR" dirty="0">
                <a:solidFill>
                  <a:schemeClr val="tx1">
                    <a:lumMod val="50000"/>
                    <a:lumOff val="50000"/>
                  </a:schemeClr>
                </a:solidFill>
              </a:rPr>
              <a:t>existe trois grands niveaux de différenciation : les contenus, les processus et les productions.</a:t>
            </a:r>
          </a:p>
          <a:p>
            <a:pPr lvl="1"/>
            <a:endParaRPr lang="fr-FR" dirty="0"/>
          </a:p>
          <a:p>
            <a:pPr lvl="1"/>
            <a:endParaRPr lang="fr-FR" dirty="0" smtClean="0"/>
          </a:p>
          <a:p>
            <a:pPr marL="0" indent="0">
              <a:buNone/>
            </a:pPr>
            <a:endParaRPr lang="fr-FR" dirty="0" smtClean="0"/>
          </a:p>
          <a:p>
            <a:pPr lvl="1"/>
            <a:endParaRPr lang="fr-FR" dirty="0"/>
          </a:p>
        </p:txBody>
      </p:sp>
      <p:sp>
        <p:nvSpPr>
          <p:cNvPr id="4" name="Espace réservé du numéro de diapositive 3"/>
          <p:cNvSpPr>
            <a:spLocks noGrp="1"/>
          </p:cNvSpPr>
          <p:nvPr>
            <p:ph type="sldNum" sz="quarter" idx="12"/>
          </p:nvPr>
        </p:nvSpPr>
        <p:spPr/>
        <p:txBody>
          <a:bodyPr/>
          <a:lstStyle/>
          <a:p>
            <a:fld id="{D2BA79E7-1DB0-4150-8ADC-99595F005DC7}" type="slidenum">
              <a:rPr lang="fr-FR" smtClean="0"/>
              <a:t>7</a:t>
            </a:fld>
            <a:endParaRPr lang="fr-FR"/>
          </a:p>
        </p:txBody>
      </p:sp>
      <p:sp>
        <p:nvSpPr>
          <p:cNvPr id="7" name="ZoneTexte 6"/>
          <p:cNvSpPr txBox="1"/>
          <p:nvPr/>
        </p:nvSpPr>
        <p:spPr>
          <a:xfrm>
            <a:off x="4564380" y="4330243"/>
            <a:ext cx="3665220" cy="307777"/>
          </a:xfrm>
          <a:prstGeom prst="rect">
            <a:avLst/>
          </a:prstGeom>
          <a:noFill/>
        </p:spPr>
        <p:txBody>
          <a:bodyPr wrap="square" rtlCol="0">
            <a:spAutoFit/>
          </a:bodyPr>
          <a:lstStyle/>
          <a:p>
            <a:r>
              <a:rPr lang="fr-FR" sz="1400" dirty="0" smtClean="0"/>
              <a:t>Source : </a:t>
            </a:r>
            <a:r>
              <a:rPr lang="fr-FR" sz="1400" dirty="0" smtClean="0">
                <a:hlinkClick r:id="rId2"/>
              </a:rPr>
              <a:t>Conseil national de l’évaluation scolaire</a:t>
            </a:r>
            <a:endParaRPr lang="fr-FR" sz="1400" dirty="0"/>
          </a:p>
        </p:txBody>
      </p:sp>
    </p:spTree>
    <p:extLst>
      <p:ext uri="{BB962C8B-B14F-4D97-AF65-F5344CB8AC3E}">
        <p14:creationId xmlns:p14="http://schemas.microsoft.com/office/powerpoint/2010/main" val="40098092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000" dirty="0" smtClean="0">
                <a:solidFill>
                  <a:srgbClr val="7030A0"/>
                </a:solidFill>
              </a:rPr>
              <a:t>Différencier </a:t>
            </a:r>
            <a:endParaRPr lang="fr-FR" dirty="0"/>
          </a:p>
        </p:txBody>
      </p:sp>
      <p:sp>
        <p:nvSpPr>
          <p:cNvPr id="3" name="Espace réservé du contenu 2"/>
          <p:cNvSpPr>
            <a:spLocks noGrp="1"/>
          </p:cNvSpPr>
          <p:nvPr>
            <p:ph idx="1"/>
          </p:nvPr>
        </p:nvSpPr>
        <p:spPr>
          <a:xfrm>
            <a:off x="1501140" y="1200151"/>
            <a:ext cx="6377940" cy="3394472"/>
          </a:xfrm>
        </p:spPr>
        <p:txBody>
          <a:bodyPr>
            <a:normAutofit fontScale="85000" lnSpcReduction="20000"/>
          </a:bodyPr>
          <a:lstStyle/>
          <a:p>
            <a:r>
              <a:rPr lang="fr-FR" u="sng" dirty="0" smtClean="0"/>
              <a:t>Quelques synonymes :</a:t>
            </a:r>
          </a:p>
          <a:p>
            <a:pPr marL="0" indent="0">
              <a:buNone/>
            </a:pPr>
            <a:endParaRPr lang="fr-FR" u="sng" dirty="0" smtClean="0"/>
          </a:p>
          <a:p>
            <a:pPr lvl="1"/>
            <a:r>
              <a:rPr lang="fr-FR" dirty="0">
                <a:solidFill>
                  <a:schemeClr val="tx1">
                    <a:lumMod val="50000"/>
                    <a:lumOff val="50000"/>
                  </a:schemeClr>
                </a:solidFill>
              </a:rPr>
              <a:t>classer, différer, discerner, discriminer, distinguer, individualiser, particulariser, reconnaître, </a:t>
            </a:r>
            <a:r>
              <a:rPr lang="fr-FR" dirty="0" smtClean="0">
                <a:solidFill>
                  <a:schemeClr val="tx1">
                    <a:lumMod val="50000"/>
                    <a:lumOff val="50000"/>
                  </a:schemeClr>
                </a:solidFill>
              </a:rPr>
              <a:t>séparer, démêler…</a:t>
            </a:r>
            <a:endParaRPr lang="fr-FR" dirty="0">
              <a:solidFill>
                <a:schemeClr val="tx1">
                  <a:lumMod val="50000"/>
                  <a:lumOff val="50000"/>
                </a:schemeClr>
              </a:solidFill>
            </a:endParaRPr>
          </a:p>
          <a:p>
            <a:pPr lvl="1"/>
            <a:endParaRPr lang="fr-FR" dirty="0" smtClean="0">
              <a:solidFill>
                <a:schemeClr val="tx1">
                  <a:lumMod val="50000"/>
                  <a:lumOff val="50000"/>
                </a:schemeClr>
              </a:solidFill>
            </a:endParaRPr>
          </a:p>
          <a:p>
            <a:r>
              <a:rPr lang="fr-FR" u="sng" dirty="0" smtClean="0"/>
              <a:t>Quelques antonymes :</a:t>
            </a:r>
          </a:p>
          <a:p>
            <a:pPr marL="0" indent="0">
              <a:buNone/>
            </a:pPr>
            <a:endParaRPr lang="fr-FR" u="sng" dirty="0" smtClean="0"/>
          </a:p>
          <a:p>
            <a:pPr lvl="1"/>
            <a:r>
              <a:rPr lang="fr-FR" dirty="0" smtClean="0">
                <a:solidFill>
                  <a:schemeClr val="tx1">
                    <a:lumMod val="50000"/>
                    <a:lumOff val="50000"/>
                  </a:schemeClr>
                </a:solidFill>
              </a:rPr>
              <a:t>assimiler, confondre, identifier…</a:t>
            </a:r>
            <a:endParaRPr lang="fr-FR" dirty="0">
              <a:solidFill>
                <a:schemeClr val="tx1">
                  <a:lumMod val="50000"/>
                  <a:lumOff val="50000"/>
                </a:schemeClr>
              </a:solidFill>
            </a:endParaRPr>
          </a:p>
        </p:txBody>
      </p:sp>
      <p:sp>
        <p:nvSpPr>
          <p:cNvPr id="4" name="Espace réservé du numéro de diapositive 3"/>
          <p:cNvSpPr>
            <a:spLocks noGrp="1"/>
          </p:cNvSpPr>
          <p:nvPr>
            <p:ph type="sldNum" sz="quarter" idx="12"/>
          </p:nvPr>
        </p:nvSpPr>
        <p:spPr/>
        <p:txBody>
          <a:bodyPr/>
          <a:lstStyle/>
          <a:p>
            <a:fld id="{D2BA79E7-1DB0-4150-8ADC-99595F005DC7}" type="slidenum">
              <a:rPr lang="fr-FR" smtClean="0"/>
              <a:t>8</a:t>
            </a:fld>
            <a:endParaRPr lang="fr-FR"/>
          </a:p>
        </p:txBody>
      </p:sp>
    </p:spTree>
    <p:extLst>
      <p:ext uri="{BB962C8B-B14F-4D97-AF65-F5344CB8AC3E}">
        <p14:creationId xmlns:p14="http://schemas.microsoft.com/office/powerpoint/2010/main" val="12050449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4000" dirty="0" smtClean="0">
                <a:solidFill>
                  <a:srgbClr val="7030A0"/>
                </a:solidFill>
              </a:rPr>
              <a:t>Différenciation </a:t>
            </a:r>
            <a:endParaRPr lang="fr-FR" sz="4000" dirty="0">
              <a:solidFill>
                <a:srgbClr val="7030A0"/>
              </a:solidFill>
            </a:endParaRPr>
          </a:p>
        </p:txBody>
      </p:sp>
      <p:sp>
        <p:nvSpPr>
          <p:cNvPr id="3" name="Espace réservé du contenu 2"/>
          <p:cNvSpPr>
            <a:spLocks noGrp="1"/>
          </p:cNvSpPr>
          <p:nvPr>
            <p:ph idx="1"/>
          </p:nvPr>
        </p:nvSpPr>
        <p:spPr>
          <a:xfrm>
            <a:off x="1226820" y="1093411"/>
            <a:ext cx="7132320" cy="3059489"/>
          </a:xfrm>
        </p:spPr>
        <p:txBody>
          <a:bodyPr>
            <a:normAutofit fontScale="85000" lnSpcReduction="10000"/>
          </a:bodyPr>
          <a:lstStyle/>
          <a:p>
            <a:r>
              <a:rPr lang="fr-FR" u="sng" dirty="0" smtClean="0"/>
              <a:t>Extraits des textes officiels : </a:t>
            </a:r>
          </a:p>
          <a:p>
            <a:pPr lvl="1"/>
            <a:r>
              <a:rPr lang="fr-FR" dirty="0" smtClean="0">
                <a:solidFill>
                  <a:schemeClr val="tx1">
                    <a:lumMod val="50000"/>
                    <a:lumOff val="50000"/>
                  </a:schemeClr>
                </a:solidFill>
              </a:rPr>
              <a:t>P </a:t>
            </a:r>
            <a:r>
              <a:rPr lang="fr-FR" dirty="0">
                <a:solidFill>
                  <a:schemeClr val="tx1">
                    <a:lumMod val="50000"/>
                    <a:lumOff val="50000"/>
                  </a:schemeClr>
                </a:solidFill>
              </a:rPr>
              <a:t>3. Construire, mettre en œuvre et animer des situations d'enseignement et d'apprentissage prenant en compte la diversité des </a:t>
            </a:r>
            <a:r>
              <a:rPr lang="fr-FR" dirty="0" smtClean="0">
                <a:solidFill>
                  <a:schemeClr val="tx1">
                    <a:lumMod val="50000"/>
                    <a:lumOff val="50000"/>
                  </a:schemeClr>
                </a:solidFill>
              </a:rPr>
              <a:t>élèves</a:t>
            </a:r>
          </a:p>
          <a:p>
            <a:pPr lvl="1"/>
            <a:r>
              <a:rPr lang="fr-FR" dirty="0" smtClean="0">
                <a:solidFill>
                  <a:schemeClr val="tx1">
                    <a:lumMod val="50000"/>
                    <a:lumOff val="50000"/>
                  </a:schemeClr>
                </a:solidFill>
              </a:rPr>
              <a:t>Différencier </a:t>
            </a:r>
            <a:r>
              <a:rPr lang="fr-FR" dirty="0">
                <a:solidFill>
                  <a:schemeClr val="tx1">
                    <a:lumMod val="50000"/>
                    <a:lumOff val="50000"/>
                  </a:schemeClr>
                </a:solidFill>
              </a:rPr>
              <a:t>son enseignement en fonction des rythmes d'apprentissage et des besoins de chacun. Adapter son enseignement aux élèves à besoins éducatifs particuliers.</a:t>
            </a:r>
          </a:p>
        </p:txBody>
      </p:sp>
      <p:sp>
        <p:nvSpPr>
          <p:cNvPr id="4" name="Espace réservé du numéro de diapositive 3"/>
          <p:cNvSpPr>
            <a:spLocks noGrp="1"/>
          </p:cNvSpPr>
          <p:nvPr>
            <p:ph type="sldNum" sz="quarter" idx="12"/>
          </p:nvPr>
        </p:nvSpPr>
        <p:spPr/>
        <p:txBody>
          <a:bodyPr/>
          <a:lstStyle/>
          <a:p>
            <a:fld id="{D2BA79E7-1DB0-4150-8ADC-99595F005DC7}" type="slidenum">
              <a:rPr lang="fr-FR" smtClean="0"/>
              <a:t>9</a:t>
            </a:fld>
            <a:endParaRPr lang="fr-FR"/>
          </a:p>
        </p:txBody>
      </p:sp>
      <p:sp>
        <p:nvSpPr>
          <p:cNvPr id="5" name="ZoneTexte 4"/>
          <p:cNvSpPr txBox="1"/>
          <p:nvPr/>
        </p:nvSpPr>
        <p:spPr>
          <a:xfrm>
            <a:off x="1226820" y="4289582"/>
            <a:ext cx="7665720" cy="307777"/>
          </a:xfrm>
          <a:prstGeom prst="rect">
            <a:avLst/>
          </a:prstGeom>
          <a:noFill/>
        </p:spPr>
        <p:txBody>
          <a:bodyPr wrap="square" rtlCol="0">
            <a:spAutoFit/>
          </a:bodyPr>
          <a:lstStyle/>
          <a:p>
            <a:r>
              <a:rPr lang="fr-FR" sz="1400" dirty="0"/>
              <a:t>Source </a:t>
            </a:r>
            <a:r>
              <a:rPr lang="fr-FR" sz="1400" dirty="0" smtClean="0"/>
              <a:t>: </a:t>
            </a:r>
            <a:r>
              <a:rPr lang="fr-FR" sz="1400" dirty="0">
                <a:hlinkClick r:id="rId2"/>
              </a:rPr>
              <a:t>Référentiel des compétences professionnelles des métiers du professorat et de l'éducation </a:t>
            </a:r>
            <a:endParaRPr lang="fr-FR" sz="1400" dirty="0"/>
          </a:p>
        </p:txBody>
      </p:sp>
    </p:spTree>
    <p:extLst>
      <p:ext uri="{BB962C8B-B14F-4D97-AF65-F5344CB8AC3E}">
        <p14:creationId xmlns:p14="http://schemas.microsoft.com/office/powerpoint/2010/main" val="10540916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05979"/>
            <a:ext cx="8229600" cy="662701"/>
          </a:xfrm>
        </p:spPr>
        <p:txBody>
          <a:bodyPr>
            <a:normAutofit fontScale="90000"/>
          </a:bodyPr>
          <a:lstStyle/>
          <a:p>
            <a:r>
              <a:rPr lang="fr-FR" dirty="0" smtClean="0">
                <a:solidFill>
                  <a:srgbClr val="7030A0"/>
                </a:solidFill>
              </a:rPr>
              <a:t>Différenciation</a:t>
            </a:r>
            <a:endParaRPr lang="fr-FR" dirty="0">
              <a:solidFill>
                <a:srgbClr val="7030A0"/>
              </a:solidFill>
            </a:endParaRPr>
          </a:p>
        </p:txBody>
      </p:sp>
      <p:sp>
        <p:nvSpPr>
          <p:cNvPr id="3" name="Espace réservé du contenu 2"/>
          <p:cNvSpPr>
            <a:spLocks noGrp="1"/>
          </p:cNvSpPr>
          <p:nvPr>
            <p:ph idx="1"/>
          </p:nvPr>
        </p:nvSpPr>
        <p:spPr>
          <a:xfrm>
            <a:off x="1264920" y="1051560"/>
            <a:ext cx="6736080" cy="3989547"/>
          </a:xfrm>
        </p:spPr>
        <p:txBody>
          <a:bodyPr>
            <a:normAutofit fontScale="62500" lnSpcReduction="20000"/>
          </a:bodyPr>
          <a:lstStyle/>
          <a:p>
            <a:r>
              <a:rPr lang="fr-FR" b="1" u="sng" dirty="0" smtClean="0"/>
              <a:t>Extraits des textes officiels :</a:t>
            </a:r>
          </a:p>
          <a:p>
            <a:pPr lvl="1" algn="just"/>
            <a:r>
              <a:rPr lang="fr-FR" dirty="0" smtClean="0">
                <a:solidFill>
                  <a:srgbClr val="474747"/>
                </a:solidFill>
              </a:rPr>
              <a:t>L'accompagnement pédagogique soutient la capacité d'apprendre et de progresser de tous les élèves. Cette posture pédagogique d'un enseignant attentif aux </a:t>
            </a:r>
            <a:r>
              <a:rPr lang="fr-FR" u="sng" dirty="0" smtClean="0">
                <a:solidFill>
                  <a:srgbClr val="474747"/>
                </a:solidFill>
              </a:rPr>
              <a:t>besoins des élèves</a:t>
            </a:r>
            <a:r>
              <a:rPr lang="fr-FR" dirty="0" smtClean="0">
                <a:solidFill>
                  <a:srgbClr val="474747"/>
                </a:solidFill>
              </a:rPr>
              <a:t>, s'impose à toutes les situations d'apprentissage.</a:t>
            </a:r>
          </a:p>
          <a:p>
            <a:pPr lvl="1" algn="just"/>
            <a:r>
              <a:rPr lang="fr-FR" dirty="0">
                <a:solidFill>
                  <a:srgbClr val="474747"/>
                </a:solidFill>
              </a:rPr>
              <a:t>Au collège, l'accompagnement personnalisé constitue dorénavant un temps privilégié pour réfléchir aux processus d'apprentissage et explorer avec les élèves différentes modalités d'enseignement. Il s'agit de s'appuyer notamment sur toutes celles qui favorisent la </a:t>
            </a:r>
            <a:r>
              <a:rPr lang="fr-FR" u="sng" dirty="0">
                <a:solidFill>
                  <a:srgbClr val="474747"/>
                </a:solidFill>
              </a:rPr>
              <a:t>différenciation pédagogique </a:t>
            </a:r>
            <a:r>
              <a:rPr lang="fr-FR" dirty="0">
                <a:solidFill>
                  <a:srgbClr val="474747"/>
                </a:solidFill>
              </a:rPr>
              <a:t>et la conquête progressive d'un niveau d'autonomie dans le travail personnel. </a:t>
            </a:r>
            <a:endParaRPr lang="fr-FR" dirty="0" smtClean="0">
              <a:solidFill>
                <a:srgbClr val="474747"/>
              </a:solidFill>
            </a:endParaRPr>
          </a:p>
          <a:p>
            <a:pPr marL="457200" lvl="1" indent="0">
              <a:buNone/>
            </a:pPr>
            <a:endParaRPr lang="fr-FR" dirty="0" smtClean="0"/>
          </a:p>
          <a:p>
            <a:pPr marL="457200" lvl="1" indent="0">
              <a:buNone/>
            </a:pPr>
            <a:r>
              <a:rPr lang="fr-FR" sz="2500" dirty="0" smtClean="0"/>
              <a:t>		Source </a:t>
            </a:r>
            <a:r>
              <a:rPr lang="fr-FR" sz="2500" dirty="0"/>
              <a:t>: </a:t>
            </a:r>
            <a:r>
              <a:rPr lang="fr-FR" sz="2500" dirty="0" smtClean="0">
                <a:hlinkClick r:id="rId2"/>
              </a:rPr>
              <a:t>Circulaire </a:t>
            </a:r>
            <a:r>
              <a:rPr lang="fr-FR" sz="2500" dirty="0">
                <a:hlinkClick r:id="rId2"/>
              </a:rPr>
              <a:t>de rentrée </a:t>
            </a:r>
            <a:r>
              <a:rPr lang="fr-FR" sz="2500" dirty="0" smtClean="0">
                <a:hlinkClick r:id="rId2"/>
              </a:rPr>
              <a:t>2017</a:t>
            </a:r>
            <a:r>
              <a:rPr lang="fr-FR" sz="2500" dirty="0" smtClean="0"/>
              <a:t> </a:t>
            </a:r>
          </a:p>
          <a:p>
            <a:pPr marL="457200" lvl="1" indent="0">
              <a:buNone/>
            </a:pPr>
            <a:r>
              <a:rPr lang="fr-FR" sz="2500" dirty="0" smtClean="0"/>
              <a:t>		( </a:t>
            </a:r>
            <a:r>
              <a:rPr lang="fr-FR" sz="2500" i="1" dirty="0" smtClean="0"/>
              <a:t>Point </a:t>
            </a:r>
            <a:r>
              <a:rPr lang="fr-FR" sz="2500" i="1" dirty="0"/>
              <a:t>1.2. Des parcours scolaires cohérents et </a:t>
            </a:r>
            <a:r>
              <a:rPr lang="fr-FR" sz="2500" i="1" dirty="0" smtClean="0"/>
              <a:t>sécurisés</a:t>
            </a:r>
            <a:r>
              <a:rPr lang="fr-FR" sz="2500" dirty="0" smtClean="0"/>
              <a:t>)</a:t>
            </a:r>
            <a:endParaRPr lang="fr-FR" sz="2500" dirty="0"/>
          </a:p>
        </p:txBody>
      </p:sp>
      <p:sp>
        <p:nvSpPr>
          <p:cNvPr id="4" name="Espace réservé du numéro de diapositive 3"/>
          <p:cNvSpPr>
            <a:spLocks noGrp="1"/>
          </p:cNvSpPr>
          <p:nvPr>
            <p:ph type="sldNum" sz="quarter" idx="12"/>
          </p:nvPr>
        </p:nvSpPr>
        <p:spPr/>
        <p:txBody>
          <a:bodyPr/>
          <a:lstStyle/>
          <a:p>
            <a:fld id="{D2BA79E7-1DB0-4150-8ADC-99595F005DC7}" type="slidenum">
              <a:rPr lang="fr-FR" smtClean="0"/>
              <a:t>10</a:t>
            </a:fld>
            <a:endParaRPr lang="fr-FR"/>
          </a:p>
        </p:txBody>
      </p:sp>
    </p:spTree>
    <p:extLst>
      <p:ext uri="{BB962C8B-B14F-4D97-AF65-F5344CB8AC3E}">
        <p14:creationId xmlns:p14="http://schemas.microsoft.com/office/powerpoint/2010/main" val="36936767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600" dirty="0" smtClean="0">
                <a:solidFill>
                  <a:srgbClr val="7030A0"/>
                </a:solidFill>
              </a:rPr>
              <a:t>        Hétérogénéité - Différenciation</a:t>
            </a:r>
            <a:endParaRPr lang="fr-FR" sz="3600" dirty="0">
              <a:solidFill>
                <a:srgbClr val="7030A0"/>
              </a:solidFill>
            </a:endParaRPr>
          </a:p>
        </p:txBody>
      </p:sp>
      <p:sp>
        <p:nvSpPr>
          <p:cNvPr id="3" name="Espace réservé du contenu 2"/>
          <p:cNvSpPr>
            <a:spLocks noGrp="1"/>
          </p:cNvSpPr>
          <p:nvPr>
            <p:ph idx="1"/>
          </p:nvPr>
        </p:nvSpPr>
        <p:spPr>
          <a:xfrm>
            <a:off x="899160" y="1200151"/>
            <a:ext cx="8069580" cy="3394472"/>
          </a:xfrm>
        </p:spPr>
        <p:txBody>
          <a:bodyPr>
            <a:normAutofit fontScale="70000" lnSpcReduction="20000"/>
          </a:bodyPr>
          <a:lstStyle/>
          <a:p>
            <a:r>
              <a:rPr lang="fr-FR" u="sng" dirty="0" smtClean="0"/>
              <a:t>Pour aller plus loin :</a:t>
            </a:r>
          </a:p>
          <a:p>
            <a:pPr marL="0" indent="0">
              <a:buNone/>
            </a:pPr>
            <a:endParaRPr lang="fr-FR" u="sng" dirty="0" smtClean="0"/>
          </a:p>
          <a:p>
            <a:pPr lvl="1"/>
            <a:r>
              <a:rPr lang="fr-FR" dirty="0">
                <a:solidFill>
                  <a:schemeClr val="tx1">
                    <a:lumMod val="50000"/>
                    <a:lumOff val="50000"/>
                  </a:schemeClr>
                </a:solidFill>
              </a:rPr>
              <a:t>Site</a:t>
            </a:r>
            <a:r>
              <a:rPr lang="fr-FR" dirty="0"/>
              <a:t> </a:t>
            </a:r>
            <a:r>
              <a:rPr lang="fr-FR" dirty="0">
                <a:hlinkClick r:id="rId2"/>
              </a:rPr>
              <a:t>http://differenciation.org</a:t>
            </a:r>
            <a:r>
              <a:rPr lang="fr-FR" dirty="0" smtClean="0">
                <a:hlinkClick r:id="rId2"/>
              </a:rPr>
              <a:t>/</a:t>
            </a:r>
            <a:endParaRPr lang="fr-FR" dirty="0" smtClean="0"/>
          </a:p>
          <a:p>
            <a:pPr lvl="1"/>
            <a:r>
              <a:rPr lang="fr-FR" dirty="0" smtClean="0">
                <a:solidFill>
                  <a:schemeClr val="tx1">
                    <a:lumMod val="50000"/>
                    <a:lumOff val="50000"/>
                  </a:schemeClr>
                </a:solidFill>
              </a:rPr>
              <a:t>Site </a:t>
            </a:r>
            <a:r>
              <a:rPr lang="fr-FR" dirty="0" smtClean="0"/>
              <a:t>: </a:t>
            </a:r>
            <a:r>
              <a:rPr lang="fr-FR" dirty="0" err="1" smtClean="0"/>
              <a:t>Eduscol</a:t>
            </a:r>
            <a:r>
              <a:rPr lang="fr-FR" dirty="0" smtClean="0"/>
              <a:t>, </a:t>
            </a:r>
            <a:r>
              <a:rPr lang="fr-FR" dirty="0" smtClean="0">
                <a:hlinkClick r:id="rId3"/>
              </a:rPr>
              <a:t>l’accompagnement des élèves</a:t>
            </a:r>
            <a:endParaRPr lang="fr-FR" dirty="0" smtClean="0"/>
          </a:p>
          <a:p>
            <a:pPr lvl="1"/>
            <a:r>
              <a:rPr lang="fr-FR" dirty="0" smtClean="0">
                <a:solidFill>
                  <a:schemeClr val="tx1">
                    <a:lumMod val="50000"/>
                    <a:lumOff val="50000"/>
                  </a:schemeClr>
                </a:solidFill>
              </a:rPr>
              <a:t>Vidéo</a:t>
            </a:r>
            <a:r>
              <a:rPr lang="fr-FR" dirty="0" smtClean="0"/>
              <a:t> : Socle commun, </a:t>
            </a:r>
            <a:r>
              <a:rPr lang="fr-FR" dirty="0" smtClean="0">
                <a:hlinkClick r:id="rId4"/>
              </a:rPr>
              <a:t>différencier les parcours</a:t>
            </a:r>
            <a:r>
              <a:rPr lang="fr-FR" dirty="0"/>
              <a:t> </a:t>
            </a:r>
            <a:r>
              <a:rPr lang="fr-FR" dirty="0" smtClean="0"/>
              <a:t>: comment prendre en compte les différents profils ?</a:t>
            </a:r>
          </a:p>
          <a:p>
            <a:pPr lvl="1"/>
            <a:r>
              <a:rPr lang="fr-FR" dirty="0" smtClean="0">
                <a:solidFill>
                  <a:schemeClr val="tx1">
                    <a:lumMod val="50000"/>
                    <a:lumOff val="50000"/>
                  </a:schemeClr>
                </a:solidFill>
              </a:rPr>
              <a:t>Site/Vidéos </a:t>
            </a:r>
            <a:r>
              <a:rPr lang="fr-FR" dirty="0"/>
              <a:t>: </a:t>
            </a:r>
            <a:r>
              <a:rPr lang="fr-FR" dirty="0" smtClean="0"/>
              <a:t>individualiser </a:t>
            </a:r>
            <a:r>
              <a:rPr lang="fr-FR" dirty="0"/>
              <a:t>les apprentissages et accompagner les élèves avec les </a:t>
            </a:r>
            <a:r>
              <a:rPr lang="fr-FR" dirty="0">
                <a:hlinkClick r:id="rId5"/>
              </a:rPr>
              <a:t>manuels numériques </a:t>
            </a:r>
            <a:endParaRPr lang="fr-FR" dirty="0" smtClean="0"/>
          </a:p>
          <a:p>
            <a:pPr lvl="1"/>
            <a:r>
              <a:rPr lang="fr-FR" dirty="0" err="1" smtClean="0">
                <a:solidFill>
                  <a:schemeClr val="tx1">
                    <a:lumMod val="50000"/>
                    <a:lumOff val="50000"/>
                  </a:schemeClr>
                </a:solidFill>
              </a:rPr>
              <a:t>Sitecoles</a:t>
            </a:r>
            <a:r>
              <a:rPr lang="fr-FR" dirty="0" smtClean="0">
                <a:solidFill>
                  <a:schemeClr val="tx1">
                    <a:lumMod val="50000"/>
                    <a:lumOff val="50000"/>
                  </a:schemeClr>
                </a:solidFill>
              </a:rPr>
              <a:t> </a:t>
            </a:r>
            <a:r>
              <a:rPr lang="fr-FR" dirty="0"/>
              <a:t>: La </a:t>
            </a:r>
            <a:r>
              <a:rPr lang="fr-FR" dirty="0">
                <a:hlinkClick r:id="rId6"/>
              </a:rPr>
              <a:t>différenciation pédagogique </a:t>
            </a:r>
            <a:r>
              <a:rPr lang="fr-FR" dirty="0"/>
              <a:t>pour les </a:t>
            </a:r>
            <a:r>
              <a:rPr lang="fr-FR" dirty="0" smtClean="0"/>
              <a:t>débutants…mais pas que !</a:t>
            </a:r>
          </a:p>
          <a:p>
            <a:pPr lvl="1"/>
            <a:r>
              <a:rPr lang="fr-FR" dirty="0" smtClean="0">
                <a:solidFill>
                  <a:schemeClr val="tx1">
                    <a:lumMod val="50000"/>
                    <a:lumOff val="50000"/>
                  </a:schemeClr>
                </a:solidFill>
              </a:rPr>
              <a:t>Doc</a:t>
            </a:r>
            <a:r>
              <a:rPr lang="fr-FR" dirty="0" smtClean="0"/>
              <a:t> : Les projets individuels : PAI,PPS,PPRE,PAP, </a:t>
            </a:r>
            <a:r>
              <a:rPr lang="fr-FR" dirty="0" smtClean="0">
                <a:hlinkClick r:id="rId7"/>
              </a:rPr>
              <a:t>quel plan pour qui </a:t>
            </a:r>
            <a:r>
              <a:rPr lang="fr-FR" dirty="0" smtClean="0"/>
              <a:t>?</a:t>
            </a:r>
          </a:p>
          <a:p>
            <a:pPr lvl="1"/>
            <a:endParaRPr lang="fr-FR" dirty="0"/>
          </a:p>
        </p:txBody>
      </p:sp>
      <p:sp>
        <p:nvSpPr>
          <p:cNvPr id="4" name="Espace réservé du numéro de diapositive 3"/>
          <p:cNvSpPr>
            <a:spLocks noGrp="1"/>
          </p:cNvSpPr>
          <p:nvPr>
            <p:ph type="sldNum" sz="quarter" idx="12"/>
          </p:nvPr>
        </p:nvSpPr>
        <p:spPr/>
        <p:txBody>
          <a:bodyPr/>
          <a:lstStyle/>
          <a:p>
            <a:fld id="{D2BA79E7-1DB0-4150-8ADC-99595F005DC7}" type="slidenum">
              <a:rPr lang="fr-FR" smtClean="0"/>
              <a:t>11</a:t>
            </a:fld>
            <a:endParaRPr lang="fr-FR"/>
          </a:p>
        </p:txBody>
      </p:sp>
    </p:spTree>
    <p:extLst>
      <p:ext uri="{BB962C8B-B14F-4D97-AF65-F5344CB8AC3E}">
        <p14:creationId xmlns:p14="http://schemas.microsoft.com/office/powerpoint/2010/main" val="33535739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fld id="{D2BA79E7-1DB0-4150-8ADC-99595F005DC7}" type="slidenum">
              <a:rPr lang="fr-FR" smtClean="0"/>
              <a:t>12</a:t>
            </a:fld>
            <a:endParaRPr lang="fr-FR"/>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11127" y="586740"/>
            <a:ext cx="6283541" cy="40074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113328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05979"/>
            <a:ext cx="8229600" cy="578881"/>
          </a:xfrm>
        </p:spPr>
        <p:txBody>
          <a:bodyPr>
            <a:normAutofit fontScale="90000"/>
          </a:bodyPr>
          <a:lstStyle/>
          <a:p>
            <a:r>
              <a:rPr lang="fr-FR" dirty="0" smtClean="0"/>
              <a:t/>
            </a:r>
            <a:br>
              <a:rPr lang="fr-FR" dirty="0" smtClean="0"/>
            </a:br>
            <a:r>
              <a:rPr lang="fr-FR" dirty="0" smtClean="0">
                <a:solidFill>
                  <a:srgbClr val="7030A0"/>
                </a:solidFill>
              </a:rPr>
              <a:t>Les </a:t>
            </a:r>
            <a:r>
              <a:rPr lang="fr-FR" dirty="0">
                <a:solidFill>
                  <a:srgbClr val="7030A0"/>
                </a:solidFill>
              </a:rPr>
              <a:t>postulats de Burns </a:t>
            </a:r>
            <a:br>
              <a:rPr lang="fr-FR" dirty="0">
                <a:solidFill>
                  <a:srgbClr val="7030A0"/>
                </a:solidFill>
              </a:rPr>
            </a:br>
            <a:endParaRPr lang="fr-FR" dirty="0">
              <a:solidFill>
                <a:srgbClr val="7030A0"/>
              </a:solidFill>
            </a:endParaRPr>
          </a:p>
        </p:txBody>
      </p:sp>
      <p:sp>
        <p:nvSpPr>
          <p:cNvPr id="3" name="Espace réservé du contenu 2"/>
          <p:cNvSpPr>
            <a:spLocks noGrp="1"/>
          </p:cNvSpPr>
          <p:nvPr>
            <p:ph idx="1"/>
          </p:nvPr>
        </p:nvSpPr>
        <p:spPr>
          <a:xfrm>
            <a:off x="1120140" y="929640"/>
            <a:ext cx="7566660" cy="3970019"/>
          </a:xfrm>
        </p:spPr>
        <p:txBody>
          <a:bodyPr>
            <a:normAutofit fontScale="40000" lnSpcReduction="20000"/>
          </a:bodyPr>
          <a:lstStyle/>
          <a:p>
            <a:endParaRPr lang="fr-FR" dirty="0"/>
          </a:p>
          <a:p>
            <a:pPr marL="0" indent="0">
              <a:buNone/>
            </a:pPr>
            <a:r>
              <a:rPr lang="fr-FR" dirty="0" smtClean="0"/>
              <a:t>	</a:t>
            </a:r>
            <a:r>
              <a:rPr lang="fr-FR" sz="3500" dirty="0" smtClean="0"/>
              <a:t>1 </a:t>
            </a:r>
            <a:r>
              <a:rPr lang="fr-FR" sz="3500" dirty="0"/>
              <a:t>- </a:t>
            </a:r>
            <a:r>
              <a:rPr lang="fr-FR" sz="3500" dirty="0">
                <a:solidFill>
                  <a:schemeClr val="tx1">
                    <a:lumMod val="50000"/>
                    <a:lumOff val="50000"/>
                  </a:schemeClr>
                </a:solidFill>
              </a:rPr>
              <a:t>Il n’y a pas 2 apprenants qui progressent à la même vitesse.</a:t>
            </a:r>
          </a:p>
          <a:p>
            <a:endParaRPr lang="fr-FR" sz="3500" dirty="0"/>
          </a:p>
          <a:p>
            <a:pPr marL="0" indent="0">
              <a:buNone/>
            </a:pPr>
            <a:r>
              <a:rPr lang="fr-FR" sz="3500" dirty="0" smtClean="0"/>
              <a:t>	2 </a:t>
            </a:r>
            <a:r>
              <a:rPr lang="fr-FR" sz="3500" dirty="0"/>
              <a:t>- </a:t>
            </a:r>
            <a:r>
              <a:rPr lang="fr-FR" sz="3500" dirty="0">
                <a:solidFill>
                  <a:schemeClr val="tx1">
                    <a:lumMod val="50000"/>
                    <a:lumOff val="50000"/>
                  </a:schemeClr>
                </a:solidFill>
              </a:rPr>
              <a:t>Il n’y a pas 2 apprenants qui soient prêts à apprendre en même temps.</a:t>
            </a:r>
          </a:p>
          <a:p>
            <a:endParaRPr lang="fr-FR" sz="3500" dirty="0"/>
          </a:p>
          <a:p>
            <a:pPr marL="0" indent="0">
              <a:buNone/>
            </a:pPr>
            <a:r>
              <a:rPr lang="fr-FR" sz="3500" dirty="0" smtClean="0"/>
              <a:t>	3 </a:t>
            </a:r>
            <a:r>
              <a:rPr lang="fr-FR" sz="3500" dirty="0"/>
              <a:t>- </a:t>
            </a:r>
            <a:r>
              <a:rPr lang="fr-FR" sz="3500" dirty="0">
                <a:solidFill>
                  <a:schemeClr val="tx1">
                    <a:lumMod val="50000"/>
                    <a:lumOff val="50000"/>
                  </a:schemeClr>
                </a:solidFill>
              </a:rPr>
              <a:t>Il n’y a pas 2 apprenants qui utilisent les mêmes techniques d’étude.</a:t>
            </a:r>
          </a:p>
          <a:p>
            <a:endParaRPr lang="fr-FR" sz="3500" dirty="0"/>
          </a:p>
          <a:p>
            <a:pPr marL="0" indent="0">
              <a:buNone/>
            </a:pPr>
            <a:r>
              <a:rPr lang="fr-FR" sz="3500" dirty="0" smtClean="0"/>
              <a:t>	4 </a:t>
            </a:r>
            <a:r>
              <a:rPr lang="fr-FR" sz="3500" dirty="0"/>
              <a:t>- </a:t>
            </a:r>
            <a:r>
              <a:rPr lang="fr-FR" sz="3500" dirty="0">
                <a:solidFill>
                  <a:schemeClr val="tx1">
                    <a:lumMod val="50000"/>
                    <a:lumOff val="50000"/>
                  </a:schemeClr>
                </a:solidFill>
              </a:rPr>
              <a:t>Il n’y a pas 2 apprenants qui résolvent les problèmes exactement de la même manière.</a:t>
            </a:r>
          </a:p>
          <a:p>
            <a:endParaRPr lang="fr-FR" sz="3500" dirty="0"/>
          </a:p>
          <a:p>
            <a:pPr marL="0" indent="0">
              <a:buNone/>
            </a:pPr>
            <a:r>
              <a:rPr lang="fr-FR" sz="3500" dirty="0" smtClean="0"/>
              <a:t>	5 </a:t>
            </a:r>
            <a:r>
              <a:rPr lang="fr-FR" sz="3500" dirty="0"/>
              <a:t>- </a:t>
            </a:r>
            <a:r>
              <a:rPr lang="fr-FR" sz="3500" dirty="0">
                <a:solidFill>
                  <a:schemeClr val="tx1">
                    <a:lumMod val="50000"/>
                    <a:lumOff val="50000"/>
                  </a:schemeClr>
                </a:solidFill>
              </a:rPr>
              <a:t>Il n’y a pas 2 apprenants qui possèdent le même répertoire de comportements.</a:t>
            </a:r>
          </a:p>
          <a:p>
            <a:endParaRPr lang="fr-FR" sz="3500" dirty="0"/>
          </a:p>
          <a:p>
            <a:pPr marL="0" indent="0">
              <a:buNone/>
            </a:pPr>
            <a:r>
              <a:rPr lang="fr-FR" sz="3500" dirty="0" smtClean="0"/>
              <a:t>	6 </a:t>
            </a:r>
            <a:r>
              <a:rPr lang="fr-FR" sz="3500" dirty="0"/>
              <a:t>- </a:t>
            </a:r>
            <a:r>
              <a:rPr lang="fr-FR" sz="3500" dirty="0">
                <a:solidFill>
                  <a:schemeClr val="tx1">
                    <a:lumMod val="50000"/>
                    <a:lumOff val="50000"/>
                  </a:schemeClr>
                </a:solidFill>
              </a:rPr>
              <a:t>Il n’y a pas 2 apprenants qui possèdent le même profil d’intérêt.</a:t>
            </a:r>
          </a:p>
          <a:p>
            <a:endParaRPr lang="fr-FR" sz="3500" dirty="0"/>
          </a:p>
          <a:p>
            <a:pPr marL="0" indent="0">
              <a:buNone/>
            </a:pPr>
            <a:r>
              <a:rPr lang="fr-FR" sz="3500" dirty="0" smtClean="0"/>
              <a:t>	7 </a:t>
            </a:r>
            <a:r>
              <a:rPr lang="fr-FR" sz="3500" dirty="0"/>
              <a:t>- </a:t>
            </a:r>
            <a:r>
              <a:rPr lang="fr-FR" sz="3500" dirty="0">
                <a:solidFill>
                  <a:schemeClr val="tx1">
                    <a:lumMod val="50000"/>
                    <a:lumOff val="50000"/>
                  </a:schemeClr>
                </a:solidFill>
              </a:rPr>
              <a:t>Il n’y a pas 2 apprenants qui soient motivés pour atteindre les mêmes buts.</a:t>
            </a:r>
          </a:p>
          <a:p>
            <a:endParaRPr lang="fr-FR" dirty="0"/>
          </a:p>
        </p:txBody>
      </p:sp>
      <p:sp>
        <p:nvSpPr>
          <p:cNvPr id="4" name="Espace réservé du numéro de diapositive 3"/>
          <p:cNvSpPr>
            <a:spLocks noGrp="1"/>
          </p:cNvSpPr>
          <p:nvPr>
            <p:ph type="sldNum" sz="quarter" idx="12"/>
          </p:nvPr>
        </p:nvSpPr>
        <p:spPr/>
        <p:txBody>
          <a:bodyPr/>
          <a:lstStyle/>
          <a:p>
            <a:fld id="{D2BA79E7-1DB0-4150-8ADC-99595F005DC7}" type="slidenum">
              <a:rPr lang="fr-FR" smtClean="0"/>
              <a:t>13</a:t>
            </a:fld>
            <a:endParaRPr lang="fr-FR"/>
          </a:p>
        </p:txBody>
      </p:sp>
      <p:sp>
        <p:nvSpPr>
          <p:cNvPr id="5" name="ZoneTexte 4"/>
          <p:cNvSpPr txBox="1"/>
          <p:nvPr/>
        </p:nvSpPr>
        <p:spPr>
          <a:xfrm>
            <a:off x="6256020" y="4305300"/>
            <a:ext cx="1722120" cy="369332"/>
          </a:xfrm>
          <a:prstGeom prst="rect">
            <a:avLst/>
          </a:prstGeom>
          <a:noFill/>
        </p:spPr>
        <p:txBody>
          <a:bodyPr wrap="square" rtlCol="0">
            <a:spAutoFit/>
          </a:bodyPr>
          <a:lstStyle/>
          <a:p>
            <a:r>
              <a:rPr lang="fr-FR" dirty="0" smtClean="0">
                <a:hlinkClick r:id="rId2" action="ppaction://hlinksldjump"/>
              </a:rPr>
              <a:t>RETOUR diapo 2</a:t>
            </a:r>
            <a:endParaRPr lang="fr-FR" dirty="0"/>
          </a:p>
        </p:txBody>
      </p:sp>
      <p:sp>
        <p:nvSpPr>
          <p:cNvPr id="6" name="Flèche droite 5"/>
          <p:cNvSpPr/>
          <p:nvPr/>
        </p:nvSpPr>
        <p:spPr>
          <a:xfrm>
            <a:off x="5875020" y="4360426"/>
            <a:ext cx="304800" cy="2626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781071783"/>
      </p:ext>
    </p:extLst>
  </p:cSld>
  <p:clrMapOvr>
    <a:masterClrMapping/>
  </p:clrMapOvr>
  <p:timing>
    <p:tnLst>
      <p:par>
        <p:cTn id="1" dur="indefinite" restart="never" nodeType="tmRoot"/>
      </p:par>
    </p:tnLst>
  </p:timing>
</p:sld>
</file>

<file path=ppt/theme/theme1.xml><?xml version="1.0" encoding="utf-8"?>
<a:theme xmlns:a="http://schemas.openxmlformats.org/drawingml/2006/main" name="1_Conception personnalisé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ception personnalisé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629</TotalTime>
  <Words>699</Words>
  <Application>Microsoft Office PowerPoint</Application>
  <PresentationFormat>Affichage à l'écran (16:9)</PresentationFormat>
  <Paragraphs>104</Paragraphs>
  <Slides>13</Slides>
  <Notes>0</Notes>
  <HiddenSlides>0</HiddenSlides>
  <MMClips>0</MMClips>
  <ScaleCrop>false</ScaleCrop>
  <HeadingPairs>
    <vt:vector size="4" baseType="variant">
      <vt:variant>
        <vt:lpstr>Thème</vt:lpstr>
      </vt:variant>
      <vt:variant>
        <vt:i4>2</vt:i4>
      </vt:variant>
      <vt:variant>
        <vt:lpstr>Titres des diapositives</vt:lpstr>
      </vt:variant>
      <vt:variant>
        <vt:i4>13</vt:i4>
      </vt:variant>
    </vt:vector>
  </HeadingPairs>
  <TitlesOfParts>
    <vt:vector size="15" baseType="lpstr">
      <vt:lpstr>1_Conception personnalisée</vt:lpstr>
      <vt:lpstr>Conception personnalisée</vt:lpstr>
      <vt:lpstr>Hétérogénéité et différenciation</vt:lpstr>
      <vt:lpstr>Hétérogénéité</vt:lpstr>
      <vt:lpstr>Hétérogénéité</vt:lpstr>
      <vt:lpstr>Hétérogénéité</vt:lpstr>
      <vt:lpstr>Différenciation </vt:lpstr>
      <vt:lpstr>Différenciation </vt:lpstr>
      <vt:lpstr>Différenciation </vt:lpstr>
      <vt:lpstr>Différencier </vt:lpstr>
      <vt:lpstr>Différenciation </vt:lpstr>
      <vt:lpstr>Différenciation</vt:lpstr>
      <vt:lpstr>        Hétérogénéité - Différenciation</vt:lpstr>
      <vt:lpstr>Présentation PowerPoint</vt:lpstr>
      <vt:lpstr> Les postulats de Burns  </vt:lpstr>
    </vt:vector>
  </TitlesOfParts>
  <Company>Ca2m graphique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Helene Johnson</dc:creator>
  <cp:lastModifiedBy>Michel Rondard</cp:lastModifiedBy>
  <cp:revision>87</cp:revision>
  <dcterms:created xsi:type="dcterms:W3CDTF">2015-07-17T08:33:25Z</dcterms:created>
  <dcterms:modified xsi:type="dcterms:W3CDTF">2017-09-25T12:28:37Z</dcterms:modified>
</cp:coreProperties>
</file>