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60" r:id="rId2"/>
  </p:sldMasterIdLst>
  <p:notesMasterIdLst>
    <p:notesMasterId r:id="rId5"/>
  </p:notesMasterIdLst>
  <p:sldIdLst>
    <p:sldId id="257" r:id="rId3"/>
    <p:sldId id="256" r:id="rId4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tyle léger 3 - Accentuation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 autoAdjust="0"/>
    <p:restoredTop sz="89948" autoAdjust="0"/>
  </p:normalViewPr>
  <p:slideViewPr>
    <p:cSldViewPr snapToGrid="0" snapToObjects="1">
      <p:cViewPr>
        <p:scale>
          <a:sx n="100" d="100"/>
          <a:sy n="100" d="100"/>
        </p:scale>
        <p:origin x="-1986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A3163-5BB3-406A-9447-599D7D90C508}" type="datetimeFigureOut">
              <a:rPr lang="fr-FR" smtClean="0"/>
              <a:t>15/09/2017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36DAF-FC65-4D8F-9985-7EC033CBA0B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7630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580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178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57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812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03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358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296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516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492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031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327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268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674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6354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67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956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8222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762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2051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976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320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725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29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46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hyperlink" Target="http://www.merciprof.com/images/enseignant.jp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://www.merciprof.com/images/enseignant.jpg" TargetMode="Externa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452723" y="1018555"/>
            <a:ext cx="5334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Les devoirs à la maison, quelles réalités?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572375" y="285750"/>
            <a:ext cx="1335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Document </a:t>
            </a:r>
            <a:r>
              <a:rPr lang="fr-FR" dirty="0" smtClean="0"/>
              <a:t>7</a:t>
            </a:r>
            <a:endParaRPr lang="fr-FR" dirty="0"/>
          </a:p>
        </p:txBody>
      </p:sp>
      <p:pic>
        <p:nvPicPr>
          <p:cNvPr id="8" name="Picture 11" descr="Afficher l'image en taille réell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3" y="3759200"/>
            <a:ext cx="1558925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554059" y="2296318"/>
            <a:ext cx="83534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620713" indent="-22860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858838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371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1371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1828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286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2743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2004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lvl="3" indent="0" eaLnBrk="1" hangingPunct="1"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fr-FR" altLang="fr-FR" sz="2400" dirty="0">
                <a:latin typeface="Arial" charset="0"/>
              </a:rPr>
              <a:t>Les devoirs : indispensables pour </a:t>
            </a:r>
            <a:r>
              <a:rPr lang="fr-FR" altLang="fr-FR" sz="2400" dirty="0" smtClean="0">
                <a:latin typeface="Arial" charset="0"/>
              </a:rPr>
              <a:t>les apprentissages </a:t>
            </a:r>
            <a:r>
              <a:rPr lang="fr-FR" altLang="fr-FR" sz="1400" i="1" dirty="0">
                <a:latin typeface="Arial" charset="0"/>
              </a:rPr>
              <a:t>(paroles de profs)</a:t>
            </a:r>
          </a:p>
        </p:txBody>
      </p:sp>
      <p:grpSp>
        <p:nvGrpSpPr>
          <p:cNvPr id="16" name="Group 8"/>
          <p:cNvGrpSpPr>
            <a:grpSpLocks/>
          </p:cNvGrpSpPr>
          <p:nvPr/>
        </p:nvGrpSpPr>
        <p:grpSpPr bwMode="auto">
          <a:xfrm>
            <a:off x="2725738" y="3552825"/>
            <a:ext cx="2703512" cy="1620838"/>
            <a:chOff x="725" y="2500"/>
            <a:chExt cx="1871" cy="102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auto">
            <a:xfrm>
              <a:off x="725" y="2500"/>
              <a:ext cx="1871" cy="1021"/>
            </a:xfrm>
            <a:prstGeom prst="wedgeRoundRectCallout">
              <a:avLst>
                <a:gd name="adj1" fmla="val -43750"/>
                <a:gd name="adj2" fmla="val 70000"/>
                <a:gd name="adj3" fmla="val 166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fr-FR" altLang="fr-FR"/>
            </a:p>
          </p:txBody>
        </p:sp>
        <p:sp>
          <p:nvSpPr>
            <p:cNvPr id="18" name="Text Box 5"/>
            <p:cNvSpPr txBox="1">
              <a:spLocks noChangeArrowheads="1"/>
            </p:cNvSpPr>
            <p:nvPr/>
          </p:nvSpPr>
          <p:spPr bwMode="auto">
            <a:xfrm>
              <a:off x="839" y="2557"/>
              <a:ext cx="1701" cy="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« C'est nécessaire pour</a:t>
              </a:r>
            </a:p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consolider et entretenir les</a:t>
              </a:r>
            </a:p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acquisitions du jour  »</a:t>
              </a:r>
            </a:p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« Quand le travail à la maison</a:t>
              </a:r>
            </a:p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n'est pas fait cela retarde les</a:t>
              </a:r>
            </a:p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apprentissages »</a:t>
              </a:r>
            </a:p>
          </p:txBody>
        </p:sp>
      </p:grpSp>
      <p:grpSp>
        <p:nvGrpSpPr>
          <p:cNvPr id="19" name="Group 9"/>
          <p:cNvGrpSpPr>
            <a:grpSpLocks/>
          </p:cNvGrpSpPr>
          <p:nvPr/>
        </p:nvGrpSpPr>
        <p:grpSpPr bwMode="auto">
          <a:xfrm>
            <a:off x="5722938" y="3251201"/>
            <a:ext cx="2970212" cy="1890712"/>
            <a:chOff x="3050" y="2103"/>
            <a:chExt cx="1871" cy="1191"/>
          </a:xfrm>
        </p:grpSpPr>
        <p:sp>
          <p:nvSpPr>
            <p:cNvPr id="20" name="AutoShape 6"/>
            <p:cNvSpPr>
              <a:spLocks noChangeArrowheads="1"/>
            </p:cNvSpPr>
            <p:nvPr/>
          </p:nvSpPr>
          <p:spPr bwMode="auto">
            <a:xfrm>
              <a:off x="3050" y="2103"/>
              <a:ext cx="1871" cy="1191"/>
            </a:xfrm>
            <a:prstGeom prst="wedgeRoundRectCallout">
              <a:avLst>
                <a:gd name="adj1" fmla="val -43745"/>
                <a:gd name="adj2" fmla="val 67130"/>
                <a:gd name="adj3" fmla="val 16667"/>
              </a:avLst>
            </a:prstGeom>
            <a:solidFill>
              <a:srgbClr val="A7F3F7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fr-FR" altLang="fr-FR"/>
            </a:p>
          </p:txBody>
        </p:sp>
        <p:sp>
          <p:nvSpPr>
            <p:cNvPr id="21" name="Text Box 7"/>
            <p:cNvSpPr txBox="1">
              <a:spLocks noChangeArrowheads="1"/>
            </p:cNvSpPr>
            <p:nvPr/>
          </p:nvSpPr>
          <p:spPr bwMode="auto">
            <a:xfrm>
              <a:off x="3164" y="2217"/>
              <a:ext cx="1701" cy="1008"/>
            </a:xfrm>
            <a:prstGeom prst="rect">
              <a:avLst/>
            </a:prstGeom>
            <a:solidFill>
              <a:srgbClr val="A7F3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« En classe je n'ai pas le temps, le travail de fond doit être fait à la maison » </a:t>
              </a:r>
            </a:p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« Je ne vois pas comment l'élève peut assimiler s'il n'a pas</a:t>
              </a:r>
            </a:p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l'occasion de revoir ce qui a été</a:t>
              </a:r>
            </a:p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travaillé en classe »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1432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452723" y="1018555"/>
            <a:ext cx="5334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Les devoirs à la maison, quelles réalités?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7563" y="2346325"/>
            <a:ext cx="8407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Tx/>
              <a:buBlip>
                <a:blip r:embed="rId4"/>
              </a:buBlip>
            </a:pPr>
            <a:r>
              <a:rPr lang="fr-FR" altLang="fr-FR" sz="2000" dirty="0">
                <a:solidFill>
                  <a:schemeClr val="tx1"/>
                </a:solidFill>
              </a:rPr>
              <a:t> </a:t>
            </a:r>
            <a:r>
              <a:rPr lang="fr-FR" altLang="fr-FR" sz="2400" dirty="0">
                <a:solidFill>
                  <a:schemeClr val="tx1"/>
                </a:solidFill>
              </a:rPr>
              <a:t>Les devoirs : les élèves ont des difficultés à réaliser le travail à la maison </a:t>
            </a:r>
            <a:r>
              <a:rPr lang="fr-FR" altLang="fr-FR" sz="1400" i="1" dirty="0">
                <a:solidFill>
                  <a:schemeClr val="tx1"/>
                </a:solidFill>
              </a:rPr>
              <a:t>(paroles de profs)</a:t>
            </a:r>
          </a:p>
        </p:txBody>
      </p:sp>
      <p:pic>
        <p:nvPicPr>
          <p:cNvPr id="8" name="Picture 11" descr="Afficher l'image en taille réell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3" y="3759200"/>
            <a:ext cx="1558925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4"/>
          <p:cNvGrpSpPr>
            <a:grpSpLocks/>
          </p:cNvGrpSpPr>
          <p:nvPr/>
        </p:nvGrpSpPr>
        <p:grpSpPr bwMode="auto">
          <a:xfrm>
            <a:off x="2673350" y="3433763"/>
            <a:ext cx="2970213" cy="1935162"/>
            <a:chOff x="725" y="2500"/>
            <a:chExt cx="1871" cy="1021"/>
          </a:xfrm>
        </p:grpSpPr>
        <p:sp>
          <p:nvSpPr>
            <p:cNvPr id="10" name="AutoShape 5"/>
            <p:cNvSpPr>
              <a:spLocks noChangeArrowheads="1"/>
            </p:cNvSpPr>
            <p:nvPr/>
          </p:nvSpPr>
          <p:spPr bwMode="auto">
            <a:xfrm>
              <a:off x="725" y="2500"/>
              <a:ext cx="1871" cy="1021"/>
            </a:xfrm>
            <a:prstGeom prst="wedgeRoundRectCallout">
              <a:avLst>
                <a:gd name="adj1" fmla="val -43750"/>
                <a:gd name="adj2" fmla="val 70000"/>
                <a:gd name="adj3" fmla="val 16667"/>
              </a:avLst>
            </a:prstGeom>
            <a:solidFill>
              <a:srgbClr val="CC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fr-FR" altLang="fr-FR"/>
            </a:p>
          </p:txBody>
        </p:sp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839" y="2557"/>
              <a:ext cx="1701" cy="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« Je ne parviens pas à faire travailler mes élèves à la maison ; plus de la moitié ne rend rien… »</a:t>
              </a:r>
            </a:p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« Les élèves n’emmènent plus leur cartable à la maison, ils laissent tout dans le casier du collège »</a:t>
              </a:r>
            </a:p>
          </p:txBody>
        </p:sp>
      </p:grpSp>
      <p:grpSp>
        <p:nvGrpSpPr>
          <p:cNvPr id="12" name="Group 7"/>
          <p:cNvGrpSpPr>
            <a:grpSpLocks/>
          </p:cNvGrpSpPr>
          <p:nvPr/>
        </p:nvGrpSpPr>
        <p:grpSpPr bwMode="auto">
          <a:xfrm>
            <a:off x="5789613" y="3759200"/>
            <a:ext cx="2970212" cy="1439863"/>
            <a:chOff x="3050" y="2103"/>
            <a:chExt cx="1871" cy="1191"/>
          </a:xfrm>
        </p:grpSpPr>
        <p:sp>
          <p:nvSpPr>
            <p:cNvPr id="13" name="AutoShape 8"/>
            <p:cNvSpPr>
              <a:spLocks noChangeArrowheads="1"/>
            </p:cNvSpPr>
            <p:nvPr/>
          </p:nvSpPr>
          <p:spPr bwMode="auto">
            <a:xfrm>
              <a:off x="3050" y="2103"/>
              <a:ext cx="1871" cy="1191"/>
            </a:xfrm>
            <a:prstGeom prst="wedgeRoundRectCallout">
              <a:avLst>
                <a:gd name="adj1" fmla="val -43745"/>
                <a:gd name="adj2" fmla="val 67130"/>
                <a:gd name="adj3" fmla="val 16667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fr-FR" altLang="fr-FR"/>
            </a:p>
          </p:txBody>
        </p:sp>
        <p:sp>
          <p:nvSpPr>
            <p:cNvPr id="14" name="Text Box 9"/>
            <p:cNvSpPr txBox="1">
              <a:spLocks noChangeArrowheads="1"/>
            </p:cNvSpPr>
            <p:nvPr/>
          </p:nvSpPr>
          <p:spPr bwMode="auto">
            <a:xfrm>
              <a:off x="3164" y="2217"/>
              <a:ext cx="1701" cy="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« Je suis toujours en train de vérifier si le travail est fait, je note des croix, je sanctionne »</a:t>
              </a:r>
            </a:p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altLang="fr-FR" sz="1400" i="1">
                  <a:solidFill>
                    <a:schemeClr val="tx1"/>
                  </a:solidFill>
                </a:rPr>
                <a:t>« Je ne demande plus rien à faire, cela évite les conflits »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59</Words>
  <Application>Microsoft Office PowerPoint</Application>
  <PresentationFormat>Affichage à l'écran (4:3)</PresentationFormat>
  <Paragraphs>21</Paragraphs>
  <Slides>2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</vt:i4>
      </vt:variant>
    </vt:vector>
  </HeadingPairs>
  <TitlesOfParts>
    <vt:vector size="4" baseType="lpstr">
      <vt:lpstr>1_Conception personnalisée</vt:lpstr>
      <vt:lpstr>Conception personnalisée</vt:lpstr>
      <vt:lpstr>Présentation PowerPoint</vt:lpstr>
      <vt:lpstr>Présentation PowerPoint</vt:lpstr>
    </vt:vector>
  </TitlesOfParts>
  <Company>Ca2m graphique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Helene Johnson</dc:creator>
  <cp:lastModifiedBy>Nicolas Meriau</cp:lastModifiedBy>
  <cp:revision>90</cp:revision>
  <dcterms:created xsi:type="dcterms:W3CDTF">2015-07-17T08:33:25Z</dcterms:created>
  <dcterms:modified xsi:type="dcterms:W3CDTF">2017-09-15T13:35:12Z</dcterms:modified>
</cp:coreProperties>
</file>