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 id="2147483660" r:id="rId2"/>
  </p:sldMasterIdLst>
  <p:notesMasterIdLst>
    <p:notesMasterId r:id="rId2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70" r:id="rId16"/>
    <p:sldId id="271" r:id="rId17"/>
    <p:sldId id="272" r:id="rId18"/>
    <p:sldId id="273" r:id="rId19"/>
    <p:sldId id="274" r:id="rId20"/>
    <p:sldId id="276" r:id="rId21"/>
    <p:sldId id="277" r:id="rId22"/>
    <p:sldId id="278" r:id="rId23"/>
    <p:sldId id="279" r:id="rId24"/>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751CB"/>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7" autoAdjust="0"/>
    <p:restoredTop sz="89948" autoAdjust="0"/>
  </p:normalViewPr>
  <p:slideViewPr>
    <p:cSldViewPr snapToGrid="0" snapToObjects="1">
      <p:cViewPr>
        <p:scale>
          <a:sx n="139" d="100"/>
          <a:sy n="139" d="100"/>
        </p:scale>
        <p:origin x="-840" y="27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2A3163-5BB3-406A-9447-599D7D90C508}" type="datetimeFigureOut">
              <a:rPr lang="fr-FR" smtClean="0"/>
              <a:t>15/09/2017</a:t>
            </a:fld>
            <a:endParaRPr lang="fr-FR" dirty="0"/>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236DAF-FC65-4D8F-9985-7EC033CBA0B9}" type="slidenum">
              <a:rPr lang="fr-FR" smtClean="0"/>
              <a:t>‹N°›</a:t>
            </a:fld>
            <a:endParaRPr lang="fr-FR" dirty="0"/>
          </a:p>
        </p:txBody>
      </p:sp>
    </p:spTree>
    <p:extLst>
      <p:ext uri="{BB962C8B-B14F-4D97-AF65-F5344CB8AC3E}">
        <p14:creationId xmlns:p14="http://schemas.microsoft.com/office/powerpoint/2010/main" val="4217630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46236DAF-FC65-4D8F-9985-7EC033CBA0B9}" type="slidenum">
              <a:rPr lang="fr-FR" smtClean="0"/>
              <a:t>1</a:t>
            </a:fld>
            <a:endParaRPr lang="fr-FR" dirty="0"/>
          </a:p>
        </p:txBody>
      </p:sp>
    </p:spTree>
    <p:extLst>
      <p:ext uri="{BB962C8B-B14F-4D97-AF65-F5344CB8AC3E}">
        <p14:creationId xmlns:p14="http://schemas.microsoft.com/office/powerpoint/2010/main" val="1635148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6236DAF-FC65-4D8F-9985-7EC033CBA0B9}" type="slidenum">
              <a:rPr lang="fr-FR" smtClean="0"/>
              <a:t>3</a:t>
            </a:fld>
            <a:endParaRPr lang="fr-FR" dirty="0"/>
          </a:p>
        </p:txBody>
      </p:sp>
    </p:spTree>
    <p:extLst>
      <p:ext uri="{BB962C8B-B14F-4D97-AF65-F5344CB8AC3E}">
        <p14:creationId xmlns:p14="http://schemas.microsoft.com/office/powerpoint/2010/main" val="2012590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46236DAF-FC65-4D8F-9985-7EC033CBA0B9}" type="slidenum">
              <a:rPr lang="fr-FR" smtClean="0"/>
              <a:t>18</a:t>
            </a:fld>
            <a:endParaRPr lang="fr-FR" dirty="0"/>
          </a:p>
        </p:txBody>
      </p:sp>
    </p:spTree>
    <p:extLst>
      <p:ext uri="{BB962C8B-B14F-4D97-AF65-F5344CB8AC3E}">
        <p14:creationId xmlns:p14="http://schemas.microsoft.com/office/powerpoint/2010/main" val="18533040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4065580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3901178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862573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r>
              <a:rPr lang="fr-FR" smtClean="0"/>
              <a:t>DDEC85 - Service 1er et 2nd degré - </a:t>
            </a:r>
            <a:endParaRPr lang="fr-FR"/>
          </a:p>
        </p:txBody>
      </p:sp>
      <p:sp>
        <p:nvSpPr>
          <p:cNvPr id="7" name="Espace réservé du numéro de diapositive 6"/>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4053812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endParaRPr lang="fr-FR"/>
          </a:p>
        </p:txBody>
      </p:sp>
      <p:sp>
        <p:nvSpPr>
          <p:cNvPr id="8" name="Espace réservé du pied de page 7"/>
          <p:cNvSpPr>
            <a:spLocks noGrp="1"/>
          </p:cNvSpPr>
          <p:nvPr>
            <p:ph type="ftr" sz="quarter" idx="11"/>
          </p:nvPr>
        </p:nvSpPr>
        <p:spPr/>
        <p:txBody>
          <a:bodyPr/>
          <a:lstStyle/>
          <a:p>
            <a:r>
              <a:rPr lang="fr-FR" smtClean="0"/>
              <a:t>DDEC85 - Service 1er et 2nd degré - </a:t>
            </a:r>
            <a:endParaRPr lang="fr-FR"/>
          </a:p>
        </p:txBody>
      </p:sp>
      <p:sp>
        <p:nvSpPr>
          <p:cNvPr id="9" name="Espace réservé du numéro de diapositive 8"/>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180503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r>
              <a:rPr lang="fr-FR" smtClean="0"/>
              <a:t>DDEC85 - Service 1er et 2nd degré - </a:t>
            </a:r>
            <a:endParaRPr lang="fr-FR"/>
          </a:p>
        </p:txBody>
      </p:sp>
      <p:sp>
        <p:nvSpPr>
          <p:cNvPr id="5" name="Espace réservé du numéro de diapositive 4"/>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998358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endParaRPr lang="fr-FR"/>
          </a:p>
        </p:txBody>
      </p:sp>
      <p:sp>
        <p:nvSpPr>
          <p:cNvPr id="3" name="Espace réservé du pied de page 2"/>
          <p:cNvSpPr>
            <a:spLocks noGrp="1"/>
          </p:cNvSpPr>
          <p:nvPr>
            <p:ph type="ftr" sz="quarter" idx="11"/>
          </p:nvPr>
        </p:nvSpPr>
        <p:spPr/>
        <p:txBody>
          <a:bodyPr/>
          <a:lstStyle/>
          <a:p>
            <a:r>
              <a:rPr lang="fr-FR" smtClean="0"/>
              <a:t>DDEC85 - Service 1er et 2nd degré - </a:t>
            </a:r>
            <a:endParaRPr lang="fr-FR"/>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1053296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r>
              <a:rPr lang="fr-FR" smtClean="0"/>
              <a:t>DDEC85 - Service 1er et 2nd degré - </a:t>
            </a:r>
            <a:endParaRPr lang="fr-FR"/>
          </a:p>
        </p:txBody>
      </p:sp>
      <p:sp>
        <p:nvSpPr>
          <p:cNvPr id="7" name="Espace réservé du numéro de diapositive 6"/>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010516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r>
              <a:rPr lang="fr-FR" smtClean="0"/>
              <a:t>DDEC85 - Service 1er et 2nd degré - </a:t>
            </a:r>
            <a:endParaRPr lang="fr-FR"/>
          </a:p>
        </p:txBody>
      </p:sp>
      <p:sp>
        <p:nvSpPr>
          <p:cNvPr id="7" name="Espace réservé du numéro de diapositive 6"/>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735492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060031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13532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457200" y="274638"/>
            <a:ext cx="8229600" cy="5851525"/>
          </a:xfrm>
          <a:prstGeom prst="rect">
            <a:avLst/>
          </a:prstGeo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7679512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7832683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128674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5946354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r>
              <a:rPr lang="fr-FR" smtClean="0"/>
              <a:t>DDEC85 - Service 1er et 2nd degré - </a:t>
            </a:r>
            <a:endParaRPr lang="fr-FR"/>
          </a:p>
        </p:txBody>
      </p:sp>
      <p:sp>
        <p:nvSpPr>
          <p:cNvPr id="7" name="Espace réservé du numéro de diapositive 6"/>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7718675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endParaRPr lang="fr-FR"/>
          </a:p>
        </p:txBody>
      </p:sp>
      <p:sp>
        <p:nvSpPr>
          <p:cNvPr id="8" name="Espace réservé du pied de page 7"/>
          <p:cNvSpPr>
            <a:spLocks noGrp="1"/>
          </p:cNvSpPr>
          <p:nvPr>
            <p:ph type="ftr" sz="quarter" idx="11"/>
          </p:nvPr>
        </p:nvSpPr>
        <p:spPr/>
        <p:txBody>
          <a:bodyPr/>
          <a:lstStyle/>
          <a:p>
            <a:r>
              <a:rPr lang="fr-FR" smtClean="0"/>
              <a:t>DDEC85 - Service 1er et 2nd degré - </a:t>
            </a:r>
            <a:endParaRPr lang="fr-FR"/>
          </a:p>
        </p:txBody>
      </p:sp>
      <p:sp>
        <p:nvSpPr>
          <p:cNvPr id="9" name="Espace réservé du numéro de diapositive 8"/>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179956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r>
              <a:rPr lang="fr-FR" smtClean="0"/>
              <a:t>DDEC85 - Service 1er et 2nd degré - </a:t>
            </a:r>
            <a:endParaRPr lang="fr-FR"/>
          </a:p>
        </p:txBody>
      </p:sp>
      <p:sp>
        <p:nvSpPr>
          <p:cNvPr id="5" name="Espace réservé du numéro de diapositive 4"/>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5328222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endParaRPr lang="fr-FR"/>
          </a:p>
        </p:txBody>
      </p:sp>
      <p:sp>
        <p:nvSpPr>
          <p:cNvPr id="3" name="Espace réservé du pied de page 2"/>
          <p:cNvSpPr>
            <a:spLocks noGrp="1"/>
          </p:cNvSpPr>
          <p:nvPr>
            <p:ph type="ftr" sz="quarter" idx="11"/>
          </p:nvPr>
        </p:nvSpPr>
        <p:spPr/>
        <p:txBody>
          <a:bodyPr/>
          <a:lstStyle/>
          <a:p>
            <a:r>
              <a:rPr lang="fr-FR" smtClean="0"/>
              <a:t>DDEC85 - Service 1er et 2nd degré - </a:t>
            </a:r>
            <a:endParaRPr lang="fr-FR"/>
          </a:p>
        </p:txBody>
      </p:sp>
      <p:sp>
        <p:nvSpPr>
          <p:cNvPr id="4" name="Espace réservé du numéro de diapositive 3"/>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20827624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r>
              <a:rPr lang="fr-FR" smtClean="0"/>
              <a:t>DDEC85 - Service 1er et 2nd degré - </a:t>
            </a:r>
            <a:endParaRPr lang="fr-FR"/>
          </a:p>
        </p:txBody>
      </p:sp>
      <p:sp>
        <p:nvSpPr>
          <p:cNvPr id="7" name="Espace réservé du numéro de diapositive 6"/>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3922051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r>
              <a:rPr lang="fr-FR" smtClean="0"/>
              <a:t>DDEC85 - Service 1er et 2nd degré - </a:t>
            </a:r>
            <a:endParaRPr lang="fr-FR"/>
          </a:p>
        </p:txBody>
      </p:sp>
      <p:sp>
        <p:nvSpPr>
          <p:cNvPr id="7" name="Espace réservé du numéro de diapositive 6"/>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2469766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5292320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smtClean="0"/>
              <a:t>DDEC85 - Service 1er et 2nd degré - </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301725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jp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DDEC85 - Service 1er et 2nd degré - </a:t>
            </a: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BA79E7-1DB0-4150-8ADC-99595F005DC7}" type="slidenum">
              <a:rPr lang="fr-FR" smtClean="0"/>
              <a:t>‹N°›</a:t>
            </a:fld>
            <a:endParaRPr lang="fr-FR"/>
          </a:p>
        </p:txBody>
      </p:sp>
    </p:spTree>
    <p:extLst>
      <p:ext uri="{BB962C8B-B14F-4D97-AF65-F5344CB8AC3E}">
        <p14:creationId xmlns:p14="http://schemas.microsoft.com/office/powerpoint/2010/main" val="23102966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DDEC85 - Service 1er et 2nd degré - </a:t>
            </a: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5D330F-DEE8-41ED-8C2F-1350D56C68AC}" type="slidenum">
              <a:rPr lang="fr-FR" smtClean="0"/>
              <a:t>‹N°›</a:t>
            </a:fld>
            <a:endParaRPr lang="fr-FR"/>
          </a:p>
        </p:txBody>
      </p:sp>
    </p:spTree>
    <p:extLst>
      <p:ext uri="{BB962C8B-B14F-4D97-AF65-F5344CB8AC3E}">
        <p14:creationId xmlns:p14="http://schemas.microsoft.com/office/powerpoint/2010/main" val="1093460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5.emf"/><Relationship Id="rId4" Type="http://schemas.openxmlformats.org/officeDocument/2006/relationships/package" Target="../embeddings/Microsoft_Excel_Worksheet1.xlsx"/></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 Id="rId5" Type="http://schemas.openxmlformats.org/officeDocument/2006/relationships/image" Target="../media/image6.emf"/><Relationship Id="rId4" Type="http://schemas.openxmlformats.org/officeDocument/2006/relationships/package" Target="../embeddings/Microsoft_Excel_Worksheet2.xlsx"/></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hyperlink" Target="http://cache.media.eduscol.education.fr/file/College_2016/74/4/RAE_Evaluation_socle_cycle_3_643744.pdf" TargetMode="Externa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hyperlink" Target="http://eduscol.education.fr/cid107444/evaluation-socle-commun-francais.html#lien0" TargetMode="Externa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hyperlink" Target="http://www.ac-orleans-tours.fr/fileadmin/user_upload/carm37/applications_administratives/LSU/FICHE_RESSOURCE_5_bilan_de_fin_de_cycle.pdf"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a:stretch>
        </a:blipFill>
        <a:effectLst/>
      </p:bgPr>
    </p:bg>
    <p:spTree>
      <p:nvGrpSpPr>
        <p:cNvPr id="1" name=""/>
        <p:cNvGrpSpPr/>
        <p:nvPr/>
      </p:nvGrpSpPr>
      <p:grpSpPr>
        <a:xfrm>
          <a:off x="0" y="0"/>
          <a:ext cx="0" cy="0"/>
          <a:chOff x="0" y="0"/>
          <a:chExt cx="0" cy="0"/>
        </a:xfrm>
      </p:grpSpPr>
      <p:sp>
        <p:nvSpPr>
          <p:cNvPr id="7" name="Espace réservé du contenu 3"/>
          <p:cNvSpPr>
            <a:spLocks noGrp="1"/>
          </p:cNvSpPr>
          <p:nvPr>
            <p:ph type="ctrTitle"/>
          </p:nvPr>
        </p:nvSpPr>
        <p:spPr>
          <a:xfrm>
            <a:off x="1334024" y="621274"/>
            <a:ext cx="7638356" cy="5783332"/>
          </a:xfrm>
        </p:spPr>
        <p:txBody>
          <a:bodyPr>
            <a:normAutofit/>
          </a:bodyPr>
          <a:lstStyle/>
          <a:p>
            <a:pPr marL="0" indent="0" algn="ctr">
              <a:buNone/>
            </a:pPr>
            <a:endParaRPr lang="fr-FR" sz="2800" dirty="0">
              <a:latin typeface="Arial" panose="020B0604020202020204" pitchFamily="34" charset="0"/>
              <a:cs typeface="Arial" panose="020B0604020202020204" pitchFamily="34" charset="0"/>
            </a:endParaRPr>
          </a:p>
        </p:txBody>
      </p:sp>
      <p:graphicFrame>
        <p:nvGraphicFramePr>
          <p:cNvPr id="2" name="Tableau 1"/>
          <p:cNvGraphicFramePr>
            <a:graphicFrameLocks noGrp="1"/>
          </p:cNvGraphicFramePr>
          <p:nvPr>
            <p:extLst>
              <p:ext uri="{D42A27DB-BD31-4B8C-83A1-F6EECF244321}">
                <p14:modId xmlns:p14="http://schemas.microsoft.com/office/powerpoint/2010/main" val="3329778276"/>
              </p:ext>
            </p:extLst>
          </p:nvPr>
        </p:nvGraphicFramePr>
        <p:xfrm>
          <a:off x="1938527" y="2665476"/>
          <a:ext cx="5709793" cy="1787652"/>
        </p:xfrm>
        <a:graphic>
          <a:graphicData uri="http://schemas.openxmlformats.org/drawingml/2006/table">
            <a:tbl>
              <a:tblPr firstRow="1" firstCol="1" lastRow="1" lastCol="1" bandRow="1" bandCol="1">
                <a:tableStyleId>{5C22544A-7EE6-4342-B048-85BDC9FD1C3A}</a:tableStyleId>
              </a:tblPr>
              <a:tblGrid>
                <a:gridCol w="5709793"/>
              </a:tblGrid>
              <a:tr h="1787652">
                <a:tc>
                  <a:txBody>
                    <a:bodyPr/>
                    <a:lstStyle/>
                    <a:p>
                      <a:pPr algn="ctr">
                        <a:spcAft>
                          <a:spcPts val="0"/>
                        </a:spcAft>
                      </a:pPr>
                      <a:endParaRPr lang="fr-FR" sz="2400" dirty="0" smtClean="0">
                        <a:effectLst/>
                      </a:endParaRPr>
                    </a:p>
                    <a:p>
                      <a:pPr algn="ctr">
                        <a:spcAft>
                          <a:spcPts val="0"/>
                        </a:spcAft>
                      </a:pPr>
                      <a:r>
                        <a:rPr lang="fr-FR" sz="3600" dirty="0" smtClean="0">
                          <a:effectLst/>
                        </a:rPr>
                        <a:t>L’évaluation </a:t>
                      </a:r>
                      <a:r>
                        <a:rPr lang="fr-FR" sz="3600" dirty="0">
                          <a:effectLst/>
                        </a:rPr>
                        <a:t>positive : </a:t>
                      </a:r>
                      <a:endParaRPr lang="fr-FR" sz="1800" dirty="0">
                        <a:effectLst/>
                      </a:endParaRPr>
                    </a:p>
                    <a:p>
                      <a:pPr algn="ctr">
                        <a:spcAft>
                          <a:spcPts val="0"/>
                        </a:spcAft>
                      </a:pPr>
                      <a:r>
                        <a:rPr lang="fr-FR" sz="3600" dirty="0">
                          <a:effectLst/>
                        </a:rPr>
                        <a:t>Un défi à relever ensemble !</a:t>
                      </a:r>
                      <a:endParaRPr lang="fr-FR" sz="1800" dirty="0">
                        <a:effectLst/>
                        <a:latin typeface="Times New Roman"/>
                        <a:ea typeface="Times New Roman"/>
                      </a:endParaRPr>
                    </a:p>
                  </a:txBody>
                  <a:tcPr marL="68580" marR="68580" marT="0" marB="0">
                    <a:solidFill>
                      <a:srgbClr val="9751CB"/>
                    </a:solidFill>
                  </a:tcPr>
                </a:tc>
              </a:tr>
            </a:tbl>
          </a:graphicData>
        </a:graphic>
      </p:graphicFrame>
      <p:sp>
        <p:nvSpPr>
          <p:cNvPr id="3" name="Espace réservé du pied de page 2"/>
          <p:cNvSpPr>
            <a:spLocks noGrp="1"/>
          </p:cNvSpPr>
          <p:nvPr>
            <p:ph type="ftr" sz="quarter" idx="11"/>
          </p:nvPr>
        </p:nvSpPr>
        <p:spPr/>
        <p:txBody>
          <a:bodyPr/>
          <a:lstStyle/>
          <a:p>
            <a:r>
              <a:rPr lang="fr-FR" dirty="0" smtClean="0"/>
              <a:t>DDEC85 - Services 1er et 2nd degrés - </a:t>
            </a:r>
            <a:endParaRPr lang="fr-FR" dirty="0"/>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1</a:t>
            </a:fld>
            <a:endParaRPr lang="fr-FR"/>
          </a:p>
        </p:txBody>
      </p:sp>
      <p:sp>
        <p:nvSpPr>
          <p:cNvPr id="5" name="ZoneTexte 4"/>
          <p:cNvSpPr txBox="1"/>
          <p:nvPr/>
        </p:nvSpPr>
        <p:spPr>
          <a:xfrm>
            <a:off x="7648320" y="935026"/>
            <a:ext cx="1335109" cy="369332"/>
          </a:xfrm>
          <a:prstGeom prst="rect">
            <a:avLst/>
          </a:prstGeom>
          <a:noFill/>
        </p:spPr>
        <p:txBody>
          <a:bodyPr wrap="none" rtlCol="0">
            <a:spAutoFit/>
          </a:bodyPr>
          <a:lstStyle/>
          <a:p>
            <a:r>
              <a:rPr lang="fr-FR" dirty="0" smtClean="0"/>
              <a:t>Document 7</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923544" y="2416175"/>
            <a:ext cx="7772400" cy="1470025"/>
          </a:xfrm>
        </p:spPr>
        <p:txBody>
          <a:bodyPr>
            <a:normAutofit fontScale="90000"/>
          </a:bodyPr>
          <a:lstStyle/>
          <a:p>
            <a:r>
              <a:rPr lang="fr-FR" dirty="0" smtClean="0"/>
              <a:t/>
            </a:r>
            <a:br>
              <a:rPr lang="fr-FR" dirty="0" smtClean="0"/>
            </a:br>
            <a:r>
              <a:rPr lang="fr-FR" sz="6000" dirty="0" smtClean="0"/>
              <a:t>LA LOGIQUE COMPETENCE</a:t>
            </a:r>
            <a:endParaRPr lang="fr-FR" dirty="0"/>
          </a:p>
        </p:txBody>
      </p:sp>
      <p:sp>
        <p:nvSpPr>
          <p:cNvPr id="3" name="Sous-titre 2"/>
          <p:cNvSpPr>
            <a:spLocks noGrp="1"/>
          </p:cNvSpPr>
          <p:nvPr>
            <p:ph type="subTitle" idx="1"/>
          </p:nvPr>
        </p:nvSpPr>
        <p:spPr/>
        <p:txBody>
          <a:bodyPr/>
          <a:lstStyle/>
          <a:p>
            <a:endParaRPr lang="fr-FR" dirty="0"/>
          </a:p>
        </p:txBody>
      </p:sp>
      <p:sp>
        <p:nvSpPr>
          <p:cNvPr id="4" name="Espace réservé du pied de page 3"/>
          <p:cNvSpPr>
            <a:spLocks noGrp="1"/>
          </p:cNvSpPr>
          <p:nvPr>
            <p:ph type="ftr" sz="quarter" idx="11"/>
          </p:nvPr>
        </p:nvSpPr>
        <p:spPr/>
        <p:txBody>
          <a:bodyPr/>
          <a:lstStyle/>
          <a:p>
            <a:r>
              <a:rPr lang="fr-FR" dirty="0" smtClean="0"/>
              <a:t>DDEC85 - Services 1er et 2nd degrés - </a:t>
            </a:r>
            <a:endParaRPr lang="fr-FR" dirty="0"/>
          </a:p>
        </p:txBody>
      </p:sp>
      <p:sp>
        <p:nvSpPr>
          <p:cNvPr id="5" name="Espace réservé du numéro de diapositive 4"/>
          <p:cNvSpPr>
            <a:spLocks noGrp="1"/>
          </p:cNvSpPr>
          <p:nvPr>
            <p:ph type="sldNum" sz="quarter" idx="12"/>
          </p:nvPr>
        </p:nvSpPr>
        <p:spPr/>
        <p:txBody>
          <a:bodyPr/>
          <a:lstStyle/>
          <a:p>
            <a:fld id="{D2BA79E7-1DB0-4150-8ADC-99595F005DC7}" type="slidenum">
              <a:rPr lang="fr-FR" smtClean="0"/>
              <a:t>2</a:t>
            </a:fld>
            <a:endParaRPr lang="fr-FR"/>
          </a:p>
        </p:txBody>
      </p:sp>
    </p:spTree>
    <p:extLst>
      <p:ext uri="{BB962C8B-B14F-4D97-AF65-F5344CB8AC3E}">
        <p14:creationId xmlns:p14="http://schemas.microsoft.com/office/powerpoint/2010/main" val="37832091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fr-FR" altLang="fr-FR" sz="2400" b="1" dirty="0" smtClean="0">
                <a:solidFill>
                  <a:schemeClr val="tx2"/>
                </a:solidFill>
              </a:rPr>
              <a:t>Une </a:t>
            </a:r>
            <a:r>
              <a:rPr lang="fr-FR" altLang="fr-FR" sz="2400" b="1" dirty="0">
                <a:solidFill>
                  <a:schemeClr val="tx2"/>
                </a:solidFill>
              </a:rPr>
              <a:t>évaluation par compétence</a:t>
            </a:r>
            <a:endParaRPr lang="fr-FR" altLang="fr-FR" sz="2400" b="1" dirty="0"/>
          </a:p>
        </p:txBody>
      </p:sp>
      <p:sp>
        <p:nvSpPr>
          <p:cNvPr id="7171" name="Rectangle 1"/>
          <p:cNvSpPr>
            <a:spLocks noChangeArrowheads="1"/>
          </p:cNvSpPr>
          <p:nvPr/>
        </p:nvSpPr>
        <p:spPr bwMode="auto">
          <a:xfrm>
            <a:off x="2286000" y="2798763"/>
            <a:ext cx="4572000"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000">
                <a:solidFill>
                  <a:schemeClr val="tx1"/>
                </a:solidFill>
                <a:latin typeface="Arial" charset="0"/>
              </a:defRPr>
            </a:lvl1pPr>
            <a:lvl2pPr>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lvl="1" eaLnBrk="1" hangingPunct="1">
              <a:spcBef>
                <a:spcPct val="50000"/>
              </a:spcBef>
            </a:pPr>
            <a:r>
              <a:rPr lang="fr-FR" altLang="fr-FR" sz="1600" b="1" dirty="0" smtClean="0"/>
              <a:t>1/ </a:t>
            </a:r>
            <a:r>
              <a:rPr lang="fr-FR" altLang="fr-FR" sz="1600" b="1" dirty="0"/>
              <a:t>Qu’est ce qu’une compétence ?</a:t>
            </a:r>
          </a:p>
          <a:p>
            <a:pPr lvl="1" eaLnBrk="1" hangingPunct="1">
              <a:spcBef>
                <a:spcPct val="50000"/>
              </a:spcBef>
            </a:pPr>
            <a:r>
              <a:rPr lang="fr-FR" altLang="fr-FR" sz="1600" b="1" dirty="0" smtClean="0"/>
              <a:t>2/ </a:t>
            </a:r>
            <a:r>
              <a:rPr lang="fr-FR" altLang="fr-FR" sz="1600" b="1" dirty="0"/>
              <a:t>Tache simple, complexe, une situation problème</a:t>
            </a:r>
          </a:p>
          <a:p>
            <a:pPr lvl="1" eaLnBrk="1" hangingPunct="1">
              <a:spcBef>
                <a:spcPct val="50000"/>
              </a:spcBef>
            </a:pPr>
            <a:r>
              <a:rPr lang="fr-FR" altLang="fr-FR" sz="1600" b="1" dirty="0" smtClean="0"/>
              <a:t>3/ </a:t>
            </a:r>
            <a:r>
              <a:rPr lang="fr-FR" altLang="fr-FR" sz="1600" b="1" dirty="0"/>
              <a:t>Evaluation d’une compétence</a:t>
            </a:r>
          </a:p>
          <a:p>
            <a:pPr lvl="1" eaLnBrk="1" hangingPunct="1">
              <a:spcBef>
                <a:spcPct val="50000"/>
              </a:spcBef>
            </a:pPr>
            <a:r>
              <a:rPr lang="fr-FR" altLang="fr-FR" sz="1600" b="1" dirty="0" smtClean="0"/>
              <a:t>4/ </a:t>
            </a:r>
            <a:r>
              <a:rPr lang="fr-FR" altLang="fr-FR" sz="1600" b="1" dirty="0"/>
              <a:t>Les échelles descriptives</a:t>
            </a:r>
          </a:p>
        </p:txBody>
      </p:sp>
      <p:sp>
        <p:nvSpPr>
          <p:cNvPr id="4"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38694144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1/ </a:t>
            </a:r>
            <a:r>
              <a:rPr lang="fr-FR" altLang="fr-FR" sz="2400" b="1" dirty="0">
                <a:solidFill>
                  <a:schemeClr val="tx2"/>
                </a:solidFill>
              </a:rPr>
              <a:t>Qu’est-ce qu’une compétence ?</a:t>
            </a:r>
            <a:endParaRPr lang="fr-FR" altLang="fr-FR" sz="2400" b="1" dirty="0"/>
          </a:p>
        </p:txBody>
      </p:sp>
      <p:sp>
        <p:nvSpPr>
          <p:cNvPr id="8195" name="Text Box 3"/>
          <p:cNvSpPr txBox="1">
            <a:spLocks noChangeArrowheads="1"/>
          </p:cNvSpPr>
          <p:nvPr/>
        </p:nvSpPr>
        <p:spPr bwMode="auto">
          <a:xfrm>
            <a:off x="1062038" y="1989138"/>
            <a:ext cx="7561262" cy="1538287"/>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r>
              <a:rPr lang="fr-FR" altLang="fr-FR" i="1"/>
              <a:t>« La compétence ne réside pas dans les ressources (connaissances, capacités…) à mobiliser, </a:t>
            </a:r>
            <a:r>
              <a:rPr lang="fr-FR" altLang="fr-FR" b="1" i="1"/>
              <a:t>mais dans la mobilisation même de ces ressources. La compétence est de l’ordre du savoir mobiliser ».</a:t>
            </a:r>
            <a:endParaRPr lang="fr-FR" altLang="fr-FR" b="1"/>
          </a:p>
          <a:p>
            <a:pPr algn="r"/>
            <a:r>
              <a:rPr lang="fr-FR" altLang="fr-FR" sz="1400"/>
              <a:t>Guy Le BOTERF, 1994</a:t>
            </a:r>
          </a:p>
        </p:txBody>
      </p:sp>
      <p:sp>
        <p:nvSpPr>
          <p:cNvPr id="4" name="ZoneTexte 3"/>
          <p:cNvSpPr txBox="1"/>
          <p:nvPr/>
        </p:nvSpPr>
        <p:spPr>
          <a:xfrm>
            <a:off x="1331912" y="3763010"/>
            <a:ext cx="7021513" cy="1846263"/>
          </a:xfrm>
          <a:prstGeom prst="rect">
            <a:avLst/>
          </a:prstGeom>
          <a:solidFill>
            <a:schemeClr val="accent2">
              <a:lumMod val="20000"/>
              <a:lumOff val="80000"/>
            </a:schemeClr>
          </a:solidFill>
        </p:spPr>
        <p:txBody>
          <a:bodyPr>
            <a:spAutoFit/>
          </a:bodyPr>
          <a:lstStyle/>
          <a:p>
            <a:pPr>
              <a:defRPr/>
            </a:pPr>
            <a:r>
              <a:rPr lang="fr-FR" i="1" dirty="0"/>
              <a:t>« Exercer une compétence consiste, pour un individu confronté à une situation donnée, </a:t>
            </a:r>
            <a:r>
              <a:rPr lang="fr-FR" b="1" i="1" dirty="0"/>
              <a:t>à mobiliser et à coordonner un ensemble de ressources pour traiter efficacement la situation</a:t>
            </a:r>
            <a:r>
              <a:rPr lang="fr-FR" i="1" dirty="0"/>
              <a:t> »</a:t>
            </a:r>
            <a:endParaRPr lang="fr-FR" dirty="0"/>
          </a:p>
          <a:p>
            <a:pPr>
              <a:defRPr/>
            </a:pPr>
            <a:r>
              <a:rPr lang="fr-FR" dirty="0"/>
              <a:t> </a:t>
            </a:r>
          </a:p>
          <a:p>
            <a:pPr algn="r">
              <a:defRPr/>
            </a:pPr>
            <a:r>
              <a:rPr lang="fr-FR" sz="1400" dirty="0"/>
              <a:t>ROEGIERS, 2006</a:t>
            </a:r>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2439971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ZoneTexte 2"/>
          <p:cNvSpPr txBox="1">
            <a:spLocks noChangeArrowheads="1"/>
          </p:cNvSpPr>
          <p:nvPr/>
        </p:nvSpPr>
        <p:spPr bwMode="auto">
          <a:xfrm>
            <a:off x="336550" y="2130425"/>
            <a:ext cx="8281988" cy="3600450"/>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just"/>
            <a:r>
              <a:rPr lang="fr-FR" altLang="fr-FR" i="1"/>
              <a:t>« Une compétence est </a:t>
            </a:r>
            <a:r>
              <a:rPr lang="fr-FR" altLang="fr-FR" b="1" i="1"/>
              <a:t>une capacité d’action efficace face à une famille de situations</a:t>
            </a:r>
            <a:r>
              <a:rPr lang="fr-FR" altLang="fr-FR" i="1"/>
              <a:t>, qu’on arrive à maîtriser parce </a:t>
            </a:r>
            <a:r>
              <a:rPr lang="fr-FR" altLang="fr-FR" b="1" i="1"/>
              <a:t>qu’on dispose à la fois des connaissances nécessaires et de la capacité de les mobiliser à bon escient</a:t>
            </a:r>
            <a:r>
              <a:rPr lang="fr-FR" altLang="fr-FR" i="1"/>
              <a:t>, en temps opportun, pour identifier et résoudre de vrais problèmes ».</a:t>
            </a:r>
            <a:endParaRPr lang="fr-FR" altLang="fr-FR"/>
          </a:p>
          <a:p>
            <a:pPr algn="just"/>
            <a:r>
              <a:rPr lang="fr-FR" altLang="fr-FR" i="1"/>
              <a:t> </a:t>
            </a:r>
            <a:endParaRPr lang="fr-FR" altLang="fr-FR"/>
          </a:p>
          <a:p>
            <a:pPr algn="just"/>
            <a:r>
              <a:rPr lang="fr-FR" altLang="fr-FR" i="1"/>
              <a:t>«Une compétence </a:t>
            </a:r>
            <a:r>
              <a:rPr lang="fr-FR" altLang="fr-FR" b="1" i="1"/>
              <a:t>permet de faire face à une situation complexe</a:t>
            </a:r>
            <a:r>
              <a:rPr lang="fr-FR" altLang="fr-FR" i="1"/>
              <a:t>, de</a:t>
            </a:r>
            <a:r>
              <a:rPr lang="fr-FR" altLang="fr-FR"/>
              <a:t> </a:t>
            </a:r>
            <a:r>
              <a:rPr lang="fr-FR" altLang="fr-FR" i="1"/>
              <a:t>construire une réponse adaptée sans la puiser dans un répertoire de réponses</a:t>
            </a:r>
            <a:r>
              <a:rPr lang="fr-FR" altLang="fr-FR"/>
              <a:t> </a:t>
            </a:r>
            <a:r>
              <a:rPr lang="fr-FR" altLang="fr-FR" i="1"/>
              <a:t>préprogrammées »</a:t>
            </a:r>
            <a:r>
              <a:rPr lang="fr-FR" altLang="fr-FR"/>
              <a:t>.</a:t>
            </a:r>
          </a:p>
          <a:p>
            <a:r>
              <a:rPr lang="fr-FR" altLang="fr-FR"/>
              <a:t> </a:t>
            </a:r>
          </a:p>
          <a:p>
            <a:pPr algn="r"/>
            <a:r>
              <a:rPr lang="fr-FR" altLang="fr-FR" sz="1400"/>
              <a:t>Philippe PERRENOUD, professeur à la Faculté de psychologie et des sciences de l'éducation (Genève), 1999</a:t>
            </a:r>
            <a:endParaRPr lang="fr-FR" altLang="fr-FR" sz="1400" i="1"/>
          </a:p>
        </p:txBody>
      </p:sp>
      <p:sp>
        <p:nvSpPr>
          <p:cNvPr id="9219"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a:solidFill>
                  <a:schemeClr val="tx2"/>
                </a:solidFill>
              </a:rPr>
              <a:t>1</a:t>
            </a:r>
            <a:r>
              <a:rPr lang="fr-FR" altLang="fr-FR" sz="2400" b="1" dirty="0" smtClean="0">
                <a:solidFill>
                  <a:schemeClr val="tx2"/>
                </a:solidFill>
              </a:rPr>
              <a:t>/ </a:t>
            </a:r>
            <a:r>
              <a:rPr lang="fr-FR" altLang="fr-FR" sz="2400" b="1" dirty="0">
                <a:solidFill>
                  <a:schemeClr val="tx2"/>
                </a:solidFill>
              </a:rPr>
              <a:t>Qu’est-ce qu’une compétence ?</a:t>
            </a:r>
            <a:endParaRPr lang="fr-FR" altLang="fr-FR" sz="2400" b="1" dirty="0"/>
          </a:p>
        </p:txBody>
      </p:sp>
      <p:sp>
        <p:nvSpPr>
          <p:cNvPr id="4"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24102918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3"/>
          <p:cNvSpPr txBox="1">
            <a:spLocks noChangeArrowheads="1"/>
          </p:cNvSpPr>
          <p:nvPr/>
        </p:nvSpPr>
        <p:spPr bwMode="auto">
          <a:xfrm>
            <a:off x="341313" y="3608388"/>
            <a:ext cx="7831137" cy="2370137"/>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just" eaLnBrk="1" hangingPunct="1"/>
            <a:r>
              <a:rPr lang="fr-FR" altLang="fr-FR" i="1"/>
              <a:t>« Le socle commun identifie les connaissances et compétences qui doivent être acquises à l’issue de la scolarité obligatoire. </a:t>
            </a:r>
            <a:r>
              <a:rPr lang="fr-FR" altLang="fr-FR" b="1" i="1"/>
              <a:t>Une compétence est l’aptitude à mobiliser ses ressources (connaissances, capacités, attitudes) pour accomplir une tâche ou faire face à une situation complexe ou inédite</a:t>
            </a:r>
            <a:r>
              <a:rPr lang="fr-FR" altLang="fr-FR" i="1"/>
              <a:t>. Compétences et connaissances ne sont ainsi pas en opposition. » </a:t>
            </a:r>
          </a:p>
          <a:p>
            <a:pPr algn="r" eaLnBrk="1" hangingPunct="1"/>
            <a:endParaRPr lang="fr-FR" altLang="fr-FR" sz="1400"/>
          </a:p>
          <a:p>
            <a:pPr algn="r" eaLnBrk="1" hangingPunct="1"/>
            <a:r>
              <a:rPr lang="fr-FR" altLang="fr-FR" sz="1400"/>
              <a:t>BO N° 17 du 23 avril 2015 : Socle commun de connaissances, de compétences et de culture</a:t>
            </a:r>
            <a:endParaRPr lang="fr-FR" altLang="fr-FR" i="1"/>
          </a:p>
        </p:txBody>
      </p:sp>
      <p:sp>
        <p:nvSpPr>
          <p:cNvPr id="10243" name="ZoneTexte 2"/>
          <p:cNvSpPr txBox="1">
            <a:spLocks noChangeArrowheads="1"/>
          </p:cNvSpPr>
          <p:nvPr/>
        </p:nvSpPr>
        <p:spPr bwMode="auto">
          <a:xfrm>
            <a:off x="522288" y="1989138"/>
            <a:ext cx="8280400" cy="1538287"/>
          </a:xfrm>
          <a:prstGeom prst="rect">
            <a:avLst/>
          </a:prstGeom>
          <a:solidFill>
            <a:srgbClr val="CC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buFont typeface="Wingdings" pitchFamily="2" charset="2"/>
              <a:buNone/>
            </a:pPr>
            <a:r>
              <a:rPr lang="fr-FR" altLang="fr-FR" i="1"/>
              <a:t>« La compétence serait un </a:t>
            </a:r>
            <a:r>
              <a:rPr lang="fr-FR" altLang="fr-FR" b="1" i="1"/>
              <a:t>savoir agir complexe </a:t>
            </a:r>
            <a:r>
              <a:rPr lang="fr-FR" altLang="fr-FR" i="1"/>
              <a:t>qui prend appui sur la </a:t>
            </a:r>
            <a:r>
              <a:rPr lang="fr-FR" altLang="fr-FR" b="1" i="1"/>
              <a:t>mobilisation</a:t>
            </a:r>
            <a:r>
              <a:rPr lang="fr-FR" altLang="fr-FR" i="1"/>
              <a:t> et la </a:t>
            </a:r>
            <a:r>
              <a:rPr lang="fr-FR" altLang="fr-FR" b="1" i="1"/>
              <a:t>combinaison</a:t>
            </a:r>
            <a:r>
              <a:rPr lang="fr-FR" altLang="fr-FR" i="1"/>
              <a:t> efficaces d’une variété de </a:t>
            </a:r>
            <a:r>
              <a:rPr lang="fr-FR" altLang="fr-FR" b="1" i="1"/>
              <a:t>ressources internes ou externes</a:t>
            </a:r>
            <a:r>
              <a:rPr lang="fr-FR" altLang="fr-FR" i="1"/>
              <a:t>( dictionnaire, TICE…) dans une famille de </a:t>
            </a:r>
            <a:r>
              <a:rPr lang="fr-FR" altLang="fr-FR" b="1" i="1"/>
              <a:t>situations</a:t>
            </a:r>
            <a:r>
              <a:rPr lang="fr-FR" altLang="fr-FR" i="1"/>
              <a:t>. »</a:t>
            </a:r>
          </a:p>
          <a:p>
            <a:pPr algn="r" eaLnBrk="1" hangingPunct="1">
              <a:buFont typeface="Wingdings" pitchFamily="2" charset="2"/>
              <a:buNone/>
            </a:pPr>
            <a:r>
              <a:rPr lang="fr-FR" altLang="fr-FR" sz="1400"/>
              <a:t>Tardif J « L’évaluation des compétences »</a:t>
            </a:r>
          </a:p>
        </p:txBody>
      </p:sp>
      <p:sp>
        <p:nvSpPr>
          <p:cNvPr id="10244"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a:solidFill>
                  <a:schemeClr val="tx2"/>
                </a:solidFill>
              </a:rPr>
              <a:t>1</a:t>
            </a:r>
            <a:r>
              <a:rPr lang="fr-FR" altLang="fr-FR" sz="2400" b="1" dirty="0" smtClean="0">
                <a:solidFill>
                  <a:schemeClr val="tx2"/>
                </a:solidFill>
              </a:rPr>
              <a:t>/ </a:t>
            </a:r>
            <a:r>
              <a:rPr lang="fr-FR" altLang="fr-FR" sz="2400" b="1" dirty="0">
                <a:solidFill>
                  <a:schemeClr val="tx2"/>
                </a:solidFill>
              </a:rPr>
              <a:t>Qu’est-ce qu’une compétence ?</a:t>
            </a:r>
            <a:endParaRPr lang="fr-FR" altLang="fr-FR" sz="2400" b="1" dirty="0"/>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24585853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
          <p:cNvSpPr txBox="1">
            <a:spLocks noChangeArrowheads="1"/>
          </p:cNvSpPr>
          <p:nvPr/>
        </p:nvSpPr>
        <p:spPr bwMode="auto">
          <a:xfrm>
            <a:off x="2771775" y="1989138"/>
            <a:ext cx="6210300" cy="241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b="1" i="1"/>
              <a:t>Essais de synthèse…</a:t>
            </a:r>
          </a:p>
          <a:p>
            <a:pPr eaLnBrk="1" hangingPunct="1"/>
            <a:endParaRPr lang="fr-FR" altLang="fr-FR" sz="1100" i="1"/>
          </a:p>
          <a:p>
            <a:pPr algn="just" eaLnBrk="1" hangingPunct="1"/>
            <a:r>
              <a:rPr lang="fr-FR" altLang="fr-FR" i="1"/>
              <a:t>Une compétence correspondrait donc à la mobilisation de diverses ressources, de trois registres différents (connaissances, capacités ou aptitudes et attitudes) dans le but d’accomplir une tache précise.</a:t>
            </a:r>
          </a:p>
          <a:p>
            <a:pPr algn="just" eaLnBrk="1" hangingPunct="1"/>
            <a:endParaRPr lang="fr-FR" altLang="fr-FR" i="1"/>
          </a:p>
        </p:txBody>
      </p:sp>
      <p:pic>
        <p:nvPicPr>
          <p:cNvPr id="11267" name="Picture 7" descr="schemacompet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889250"/>
            <a:ext cx="2430463"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8627" name="Group 83"/>
          <p:cNvGraphicFramePr>
            <a:graphicFrameLocks noGrp="1"/>
          </p:cNvGraphicFramePr>
          <p:nvPr>
            <p:ph/>
          </p:nvPr>
        </p:nvGraphicFramePr>
        <p:xfrm>
          <a:off x="2862263" y="4137025"/>
          <a:ext cx="6030912" cy="1762125"/>
        </p:xfrm>
        <a:graphic>
          <a:graphicData uri="http://schemas.openxmlformats.org/drawingml/2006/table">
            <a:tbl>
              <a:tblPr/>
              <a:tblGrid>
                <a:gridCol w="1349375"/>
                <a:gridCol w="4681537"/>
              </a:tblGrid>
              <a:tr h="431307">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dirty="0" smtClean="0">
                          <a:ln>
                            <a:noFill/>
                          </a:ln>
                          <a:solidFill>
                            <a:schemeClr val="tx1"/>
                          </a:solidFill>
                          <a:effectLst/>
                          <a:latin typeface="Arial" charset="0"/>
                          <a:ea typeface="Times New Roman" pitchFamily="18" charset="0"/>
                          <a:cs typeface="Arial" charset="0"/>
                        </a:rPr>
                        <a:t>Connaissances</a:t>
                      </a:r>
                    </a:p>
                  </a:txBody>
                  <a:tcPr marT="45737" marB="45737"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smtClean="0">
                          <a:ln>
                            <a:noFill/>
                          </a:ln>
                          <a:solidFill>
                            <a:schemeClr val="tx1"/>
                          </a:solidFill>
                          <a:effectLst/>
                          <a:latin typeface="Arial" charset="0"/>
                          <a:ea typeface="Times New Roman" pitchFamily="18" charset="0"/>
                          <a:cs typeface="Arial" charset="0"/>
                        </a:rPr>
                        <a:t>Les savoirs théoriques, notions, concepts…</a:t>
                      </a:r>
                    </a:p>
                  </a:txBody>
                  <a:tcPr marT="45737" marB="45737"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921091">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smtClean="0">
                          <a:ln>
                            <a:noFill/>
                          </a:ln>
                          <a:solidFill>
                            <a:schemeClr val="tx1"/>
                          </a:solidFill>
                          <a:effectLst/>
                          <a:latin typeface="Arial" charset="0"/>
                          <a:ea typeface="Times New Roman" pitchFamily="18" charset="0"/>
                          <a:cs typeface="Arial" charset="0"/>
                        </a:rPr>
                        <a:t>Capacités</a:t>
                      </a:r>
                    </a:p>
                  </a:txBody>
                  <a:tcPr marT="45737" marB="45737"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dirty="0" smtClean="0">
                          <a:ln>
                            <a:noFill/>
                          </a:ln>
                          <a:solidFill>
                            <a:schemeClr val="tx1"/>
                          </a:solidFill>
                          <a:effectLst/>
                          <a:latin typeface="Arial" charset="0"/>
                          <a:ea typeface="Times New Roman" pitchFamily="18" charset="0"/>
                          <a:cs typeface="Arial" charset="0"/>
                        </a:rPr>
                        <a:t>(aptitudes ou encore habiletés) savoir faire : des choses abstraites, transversales, supposées non directement évaluables : observer, analyser, communiquer, rédiger….</a:t>
                      </a:r>
                    </a:p>
                  </a:txBody>
                  <a:tcPr marT="45737" marB="45737"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09727">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smtClean="0">
                          <a:ln>
                            <a:noFill/>
                          </a:ln>
                          <a:solidFill>
                            <a:schemeClr val="tx1"/>
                          </a:solidFill>
                          <a:effectLst/>
                          <a:latin typeface="Arial" charset="0"/>
                          <a:ea typeface="Times New Roman" pitchFamily="18" charset="0"/>
                          <a:cs typeface="Arial" charset="0"/>
                        </a:rPr>
                        <a:t>Attitudes</a:t>
                      </a:r>
                    </a:p>
                  </a:txBody>
                  <a:tcPr marT="45737" marB="45737"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dirty="0" smtClean="0">
                          <a:ln>
                            <a:noFill/>
                          </a:ln>
                          <a:solidFill>
                            <a:schemeClr val="tx1"/>
                          </a:solidFill>
                          <a:effectLst/>
                          <a:latin typeface="Arial" charset="0"/>
                          <a:ea typeface="Times New Roman" pitchFamily="18" charset="0"/>
                          <a:cs typeface="Arial" charset="0"/>
                        </a:rPr>
                        <a:t>Les savoir être, comportements adaptés à la situation</a:t>
                      </a:r>
                    </a:p>
                  </a:txBody>
                  <a:tcPr marT="45737" marB="45737"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1282"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1/ </a:t>
            </a:r>
            <a:r>
              <a:rPr lang="fr-FR" altLang="fr-FR" sz="2400" b="1" dirty="0">
                <a:solidFill>
                  <a:schemeClr val="tx2"/>
                </a:solidFill>
              </a:rPr>
              <a:t>Qu’est-ce qu’une compétence ?</a:t>
            </a:r>
            <a:endParaRPr lang="fr-FR" altLang="fr-FR" sz="2400" b="1" dirty="0"/>
          </a:p>
        </p:txBody>
      </p:sp>
      <p:sp>
        <p:nvSpPr>
          <p:cNvPr id="6"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18987615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25"/>
          <p:cNvSpPr>
            <a:spLocks noChangeArrowheads="1"/>
          </p:cNvSpPr>
          <p:nvPr/>
        </p:nvSpPr>
        <p:spPr bwMode="auto">
          <a:xfrm>
            <a:off x="2592388" y="2978150"/>
            <a:ext cx="3886200" cy="2857500"/>
          </a:xfrm>
          <a:prstGeom prst="irregularSeal1">
            <a:avLst/>
          </a:prstGeom>
          <a:solidFill>
            <a:srgbClr val="CCFFCC"/>
          </a:solidFill>
          <a:ln w="9525">
            <a:solidFill>
              <a:srgbClr val="000000"/>
            </a:solidFill>
            <a:miter lim="800000"/>
            <a:headEnd/>
            <a:tailEnd/>
          </a:ln>
        </p:spPr>
        <p:txBody>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a:p>
        </p:txBody>
      </p:sp>
      <p:sp>
        <p:nvSpPr>
          <p:cNvPr id="159770" name="Text Box 26"/>
          <p:cNvSpPr txBox="1">
            <a:spLocks noChangeArrowheads="1"/>
          </p:cNvSpPr>
          <p:nvPr/>
        </p:nvSpPr>
        <p:spPr bwMode="auto">
          <a:xfrm>
            <a:off x="4662488" y="2168525"/>
            <a:ext cx="3543300" cy="1028700"/>
          </a:xfrm>
          <a:prstGeom prst="rect">
            <a:avLst/>
          </a:prstGeom>
          <a:solidFill>
            <a:srgbClr val="FFFF99"/>
          </a:solidFill>
          <a:ln w="9525">
            <a:solidFill>
              <a:srgbClr val="000000"/>
            </a:solidFill>
            <a:miter lim="800000"/>
            <a:headEnd/>
            <a:tailEnd/>
          </a:ln>
          <a:effectLst>
            <a:outerShdw dist="35921" dir="2700000" algn="ctr" rotWithShape="0">
              <a:srgbClr val="808080"/>
            </a:outerShdw>
          </a:effectLst>
        </p:spPr>
        <p:txBody>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just"/>
            <a:r>
              <a:rPr lang="fr-FR" altLang="fr-FR" sz="1200">
                <a:ea typeface="Times New Roman" pitchFamily="18" charset="0"/>
                <a:cs typeface="Arial" charset="0"/>
              </a:rPr>
              <a:t>4°/ La compétence ne se donne jamais à voir directement. Son évaluation nécessite de repérer des indices (</a:t>
            </a:r>
            <a:r>
              <a:rPr lang="fr-FR" altLang="fr-FR" sz="1200" b="1">
                <a:ea typeface="Times New Roman" pitchFamily="18" charset="0"/>
                <a:cs typeface="Arial" charset="0"/>
              </a:rPr>
              <a:t>indicateurs, descripteurs</a:t>
            </a:r>
            <a:r>
              <a:rPr lang="fr-FR" altLang="fr-FR" sz="1200">
                <a:ea typeface="Times New Roman" pitchFamily="18" charset="0"/>
                <a:cs typeface="Arial" charset="0"/>
              </a:rPr>
              <a:t>), voire d’entendre l’acteur pour identifier ce qui sous-tend son action</a:t>
            </a:r>
            <a:endParaRPr lang="fr-FR" altLang="fr-FR" sz="1800">
              <a:ea typeface="Times New Roman" pitchFamily="18" charset="0"/>
              <a:cs typeface="Arial" charset="0"/>
            </a:endParaRPr>
          </a:p>
        </p:txBody>
      </p:sp>
      <p:sp>
        <p:nvSpPr>
          <p:cNvPr id="12292" name="Text Box 24"/>
          <p:cNvSpPr txBox="1">
            <a:spLocks noChangeArrowheads="1"/>
          </p:cNvSpPr>
          <p:nvPr/>
        </p:nvSpPr>
        <p:spPr bwMode="auto">
          <a:xfrm>
            <a:off x="3311525" y="4059238"/>
            <a:ext cx="2057400" cy="457200"/>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fr-FR" altLang="fr-FR" sz="1800" b="1">
                <a:ea typeface="Times New Roman" pitchFamily="18" charset="0"/>
                <a:cs typeface="Arial" charset="0"/>
              </a:rPr>
              <a:t>Compétence</a:t>
            </a:r>
            <a:endParaRPr lang="fr-FR" altLang="fr-FR" sz="1800">
              <a:ea typeface="Times New Roman" pitchFamily="18" charset="0"/>
              <a:cs typeface="Arial" charset="0"/>
            </a:endParaRPr>
          </a:p>
        </p:txBody>
      </p:sp>
      <p:sp>
        <p:nvSpPr>
          <p:cNvPr id="159767" name="Text Box 23"/>
          <p:cNvSpPr txBox="1">
            <a:spLocks noChangeArrowheads="1"/>
          </p:cNvSpPr>
          <p:nvPr/>
        </p:nvSpPr>
        <p:spPr bwMode="auto">
          <a:xfrm>
            <a:off x="5562600" y="3608388"/>
            <a:ext cx="3314700" cy="1028700"/>
          </a:xfrm>
          <a:prstGeom prst="rect">
            <a:avLst/>
          </a:prstGeom>
          <a:solidFill>
            <a:srgbClr val="FFFF99"/>
          </a:solidFill>
          <a:ln w="9525">
            <a:solidFill>
              <a:srgbClr val="000000"/>
            </a:solidFill>
            <a:miter lim="800000"/>
            <a:headEnd/>
            <a:tailEnd/>
          </a:ln>
          <a:effectLst>
            <a:outerShdw dist="35921" dir="2700000" algn="ctr" rotWithShape="0">
              <a:srgbClr val="808080"/>
            </a:outerShdw>
          </a:effectLst>
        </p:spPr>
        <p:txBody>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just"/>
            <a:r>
              <a:rPr lang="fr-FR" altLang="fr-FR" sz="1200">
                <a:ea typeface="Times New Roman" pitchFamily="18" charset="0"/>
                <a:cs typeface="Arial" charset="0"/>
              </a:rPr>
              <a:t>2°/ </a:t>
            </a:r>
            <a:r>
              <a:rPr lang="fr-FR" altLang="fr-FR" sz="1200" b="1">
                <a:ea typeface="Times New Roman" pitchFamily="18" charset="0"/>
                <a:cs typeface="Arial" charset="0"/>
              </a:rPr>
              <a:t>Complexité : </a:t>
            </a:r>
            <a:r>
              <a:rPr lang="fr-FR" altLang="fr-FR" sz="1200">
                <a:ea typeface="Times New Roman" pitchFamily="18" charset="0"/>
                <a:cs typeface="Arial" charset="0"/>
              </a:rPr>
              <a:t>les tâches, les situations de mise en œuvre des compétences sont par essence complexes, requérant la mobilisation de savoirs, savoir faire, capacités, attitudes variées ;</a:t>
            </a:r>
            <a:endParaRPr lang="fr-FR" altLang="fr-FR" sz="1800">
              <a:ea typeface="Times New Roman" pitchFamily="18" charset="0"/>
              <a:cs typeface="Arial" charset="0"/>
            </a:endParaRPr>
          </a:p>
        </p:txBody>
      </p:sp>
      <p:sp>
        <p:nvSpPr>
          <p:cNvPr id="159766" name="Text Box 22"/>
          <p:cNvSpPr txBox="1">
            <a:spLocks noChangeArrowheads="1"/>
          </p:cNvSpPr>
          <p:nvPr/>
        </p:nvSpPr>
        <p:spPr bwMode="auto">
          <a:xfrm>
            <a:off x="431800" y="2259013"/>
            <a:ext cx="3657600" cy="1371600"/>
          </a:xfrm>
          <a:prstGeom prst="rect">
            <a:avLst/>
          </a:prstGeom>
          <a:solidFill>
            <a:srgbClr val="FFFF99"/>
          </a:solidFill>
          <a:ln w="9525">
            <a:solidFill>
              <a:srgbClr val="000000"/>
            </a:solidFill>
            <a:miter lim="800000"/>
            <a:headEnd/>
            <a:tailEnd/>
          </a:ln>
          <a:effectLst>
            <a:outerShdw dist="35921" dir="2700000" algn="ctr" rotWithShape="0">
              <a:srgbClr val="808080"/>
            </a:outerShdw>
          </a:effectLst>
        </p:spPr>
        <p:txBody>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just"/>
            <a:r>
              <a:rPr lang="fr-FR" altLang="fr-FR" sz="1200">
                <a:ea typeface="Times New Roman" pitchFamily="18" charset="0"/>
                <a:cs typeface="Arial" charset="0"/>
              </a:rPr>
              <a:t>3°/ </a:t>
            </a:r>
            <a:r>
              <a:rPr lang="fr-FR" altLang="fr-FR" sz="1200" b="1">
                <a:ea typeface="Times New Roman" pitchFamily="18" charset="0"/>
                <a:cs typeface="Arial" charset="0"/>
              </a:rPr>
              <a:t>contextualisation / dé contextualisation </a:t>
            </a:r>
            <a:r>
              <a:rPr lang="fr-FR" altLang="fr-FR" sz="1200">
                <a:ea typeface="Times New Roman" pitchFamily="18" charset="0"/>
                <a:cs typeface="Arial" charset="0"/>
              </a:rPr>
              <a:t>: la compétence doit être maîtrisée et évaluée à travers des situations concrètes, les plus proches possible de celles rencontrées dans la vie réelle. La compétence est donc indissociable de l’activité du sujet et de la singularité du contexte dans lequel elle s’exerce</a:t>
            </a:r>
            <a:endParaRPr lang="fr-FR" altLang="fr-FR" sz="1800">
              <a:ea typeface="Times New Roman" pitchFamily="18" charset="0"/>
              <a:cs typeface="Arial" charset="0"/>
            </a:endParaRPr>
          </a:p>
        </p:txBody>
      </p:sp>
      <p:sp>
        <p:nvSpPr>
          <p:cNvPr id="159765" name="Text Box 21"/>
          <p:cNvSpPr txBox="1">
            <a:spLocks noChangeArrowheads="1"/>
          </p:cNvSpPr>
          <p:nvPr/>
        </p:nvSpPr>
        <p:spPr bwMode="auto">
          <a:xfrm>
            <a:off x="3762375" y="5127625"/>
            <a:ext cx="3813175" cy="917575"/>
          </a:xfrm>
          <a:prstGeom prst="rect">
            <a:avLst/>
          </a:prstGeom>
          <a:solidFill>
            <a:srgbClr val="FFFF99"/>
          </a:solidFill>
          <a:ln w="9525">
            <a:solidFill>
              <a:srgbClr val="000000"/>
            </a:solidFill>
            <a:miter lim="800000"/>
            <a:headEnd/>
            <a:tailEnd/>
          </a:ln>
          <a:effectLst>
            <a:outerShdw dist="35921" dir="2700000" algn="ctr" rotWithShape="0">
              <a:srgbClr val="808080"/>
            </a:outerShdw>
          </a:effectLst>
        </p:spPr>
        <p:txBody>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just"/>
            <a:r>
              <a:rPr lang="fr-FR" altLang="fr-FR" sz="1200">
                <a:ea typeface="Times New Roman" pitchFamily="18" charset="0"/>
                <a:cs typeface="Arial" charset="0"/>
              </a:rPr>
              <a:t>5°/ La compétence comporte une </a:t>
            </a:r>
            <a:r>
              <a:rPr lang="fr-FR" altLang="fr-FR" sz="1200" b="1">
                <a:ea typeface="Times New Roman" pitchFamily="18" charset="0"/>
                <a:cs typeface="Arial" charset="0"/>
              </a:rPr>
              <a:t>dimension métacognitive</a:t>
            </a:r>
            <a:r>
              <a:rPr lang="fr-FR" altLang="fr-FR" sz="1200">
                <a:ea typeface="Times New Roman" pitchFamily="18" charset="0"/>
                <a:cs typeface="Arial" charset="0"/>
              </a:rPr>
              <a:t>. Elle suppose une compréhension de la situation, mais aussi une compréhension de la manière dont on s’y prend pour être efficace</a:t>
            </a:r>
            <a:endParaRPr lang="fr-FR" altLang="fr-FR" sz="1800">
              <a:ea typeface="Times New Roman" pitchFamily="18" charset="0"/>
              <a:cs typeface="Arial" charset="0"/>
            </a:endParaRPr>
          </a:p>
        </p:txBody>
      </p:sp>
      <p:sp>
        <p:nvSpPr>
          <p:cNvPr id="159764" name="Text Box 20"/>
          <p:cNvSpPr txBox="1">
            <a:spLocks noChangeArrowheads="1"/>
          </p:cNvSpPr>
          <p:nvPr/>
        </p:nvSpPr>
        <p:spPr bwMode="auto">
          <a:xfrm>
            <a:off x="341313" y="4329113"/>
            <a:ext cx="2857500" cy="1257300"/>
          </a:xfrm>
          <a:prstGeom prst="rect">
            <a:avLst/>
          </a:prstGeom>
          <a:solidFill>
            <a:srgbClr val="FFFF99"/>
          </a:solidFill>
          <a:ln w="9525">
            <a:solidFill>
              <a:srgbClr val="000000"/>
            </a:solidFill>
            <a:miter lim="800000"/>
            <a:headEnd/>
            <a:tailEnd/>
          </a:ln>
          <a:effectLst>
            <a:outerShdw dist="35921" dir="2700000" algn="ctr" rotWithShape="0">
              <a:srgbClr val="808080"/>
            </a:outerShdw>
          </a:effectLst>
        </p:spPr>
        <p:txBody>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just"/>
            <a:r>
              <a:rPr lang="fr-FR" altLang="fr-FR" sz="1200">
                <a:ea typeface="Times New Roman" pitchFamily="18" charset="0"/>
                <a:cs typeface="Arial" charset="0"/>
              </a:rPr>
              <a:t>1°/ </a:t>
            </a:r>
            <a:r>
              <a:rPr lang="fr-FR" altLang="fr-FR" sz="1200" b="1">
                <a:ea typeface="Times New Roman" pitchFamily="18" charset="0"/>
                <a:cs typeface="Arial" charset="0"/>
              </a:rPr>
              <a:t>Intégration : </a:t>
            </a:r>
            <a:r>
              <a:rPr lang="fr-FR" altLang="fr-FR" sz="1200">
                <a:ea typeface="Times New Roman" pitchFamily="18" charset="0"/>
                <a:cs typeface="Arial" charset="0"/>
              </a:rPr>
              <a:t>les compétences intègrent diverses disciplines, diverses facettes (capacités, attitudes, connaissances). </a:t>
            </a:r>
            <a:r>
              <a:rPr lang="fr-FR" altLang="fr-FR" sz="1200" u="sng">
                <a:ea typeface="Times New Roman" pitchFamily="18" charset="0"/>
                <a:cs typeface="Arial" charset="0"/>
              </a:rPr>
              <a:t>La compétence est structurée de façon combinatoire et dynamique</a:t>
            </a:r>
            <a:endParaRPr lang="fr-FR" altLang="fr-FR" sz="1800">
              <a:ea typeface="Times New Roman" pitchFamily="18" charset="0"/>
              <a:cs typeface="Arial" charset="0"/>
            </a:endParaRPr>
          </a:p>
        </p:txBody>
      </p:sp>
      <p:sp>
        <p:nvSpPr>
          <p:cNvPr id="12297" name="Rectangle 29"/>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12298"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1/ </a:t>
            </a:r>
            <a:r>
              <a:rPr lang="fr-FR" altLang="fr-FR" sz="2400" b="1" dirty="0">
                <a:solidFill>
                  <a:schemeClr val="tx2"/>
                </a:solidFill>
              </a:rPr>
              <a:t>Qu’est-ce qu’une compétence ?</a:t>
            </a:r>
            <a:endParaRPr lang="fr-FR" altLang="fr-FR" sz="2400" b="1" dirty="0"/>
          </a:p>
        </p:txBody>
      </p:sp>
      <p:sp>
        <p:nvSpPr>
          <p:cNvPr id="11"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27015572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59764"/>
                                        </p:tgtEl>
                                        <p:attrNameLst>
                                          <p:attrName>style.visibility</p:attrName>
                                        </p:attrNameLst>
                                      </p:cBhvr>
                                      <p:to>
                                        <p:strVal val="visible"/>
                                      </p:to>
                                    </p:set>
                                    <p:animEffect transition="in" filter="box(in)">
                                      <p:cBhvr>
                                        <p:cTn id="7" dur="500"/>
                                        <p:tgtEl>
                                          <p:spTgt spid="15976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59767"/>
                                        </p:tgtEl>
                                        <p:attrNameLst>
                                          <p:attrName>style.visibility</p:attrName>
                                        </p:attrNameLst>
                                      </p:cBhvr>
                                      <p:to>
                                        <p:strVal val="visible"/>
                                      </p:to>
                                    </p:set>
                                    <p:animEffect transition="in" filter="box(in)">
                                      <p:cBhvr>
                                        <p:cTn id="12" dur="500"/>
                                        <p:tgtEl>
                                          <p:spTgt spid="1597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59766"/>
                                        </p:tgtEl>
                                        <p:attrNameLst>
                                          <p:attrName>style.visibility</p:attrName>
                                        </p:attrNameLst>
                                      </p:cBhvr>
                                      <p:to>
                                        <p:strVal val="visible"/>
                                      </p:to>
                                    </p:set>
                                    <p:animEffect transition="in" filter="box(in)">
                                      <p:cBhvr>
                                        <p:cTn id="17" dur="500"/>
                                        <p:tgtEl>
                                          <p:spTgt spid="15976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59770"/>
                                        </p:tgtEl>
                                        <p:attrNameLst>
                                          <p:attrName>style.visibility</p:attrName>
                                        </p:attrNameLst>
                                      </p:cBhvr>
                                      <p:to>
                                        <p:strVal val="visible"/>
                                      </p:to>
                                    </p:set>
                                    <p:animEffect transition="in" filter="box(in)">
                                      <p:cBhvr>
                                        <p:cTn id="22" dur="500"/>
                                        <p:tgtEl>
                                          <p:spTgt spid="15977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59765"/>
                                        </p:tgtEl>
                                        <p:attrNameLst>
                                          <p:attrName>style.visibility</p:attrName>
                                        </p:attrNameLst>
                                      </p:cBhvr>
                                      <p:to>
                                        <p:strVal val="visible"/>
                                      </p:to>
                                    </p:set>
                                    <p:animEffect transition="in" filter="box(in)">
                                      <p:cBhvr>
                                        <p:cTn id="27" dur="500"/>
                                        <p:tgtEl>
                                          <p:spTgt spid="1597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70" grpId="0" animBg="1"/>
      <p:bldP spid="159767" grpId="0" animBg="1"/>
      <p:bldP spid="159766" grpId="0" animBg="1"/>
      <p:bldP spid="159765" grpId="0" animBg="1"/>
      <p:bldP spid="15976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13315" name="Text Box 2"/>
          <p:cNvSpPr txBox="1">
            <a:spLocks noChangeArrowheads="1"/>
          </p:cNvSpPr>
          <p:nvPr/>
        </p:nvSpPr>
        <p:spPr bwMode="auto">
          <a:xfrm>
            <a:off x="1601788" y="1358900"/>
            <a:ext cx="72009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1/ </a:t>
            </a:r>
            <a:r>
              <a:rPr lang="fr-FR" altLang="fr-FR" sz="2400" b="1" dirty="0">
                <a:solidFill>
                  <a:schemeClr val="tx2"/>
                </a:solidFill>
              </a:rPr>
              <a:t>Qu’est-ce qu’une compétence ?</a:t>
            </a:r>
            <a:endParaRPr lang="fr-FR" altLang="fr-FR" sz="2400" b="1" dirty="0"/>
          </a:p>
        </p:txBody>
      </p:sp>
      <p:sp>
        <p:nvSpPr>
          <p:cNvPr id="3" name="ZoneTexte 2"/>
          <p:cNvSpPr txBox="1"/>
          <p:nvPr/>
        </p:nvSpPr>
        <p:spPr>
          <a:xfrm>
            <a:off x="1601788" y="2349500"/>
            <a:ext cx="7200900" cy="4094163"/>
          </a:xfrm>
          <a:prstGeom prst="rect">
            <a:avLst/>
          </a:prstGeom>
          <a:noFill/>
        </p:spPr>
        <p:txBody>
          <a:bodyPr>
            <a:spAutoFit/>
          </a:bodyPr>
          <a:lstStyle/>
          <a:p>
            <a:pPr marL="342900" indent="-342900">
              <a:spcBef>
                <a:spcPts val="600"/>
              </a:spcBef>
              <a:spcAft>
                <a:spcPts val="600"/>
              </a:spcAft>
              <a:buFont typeface="Wingdings" panose="05000000000000000000" pitchFamily="2" charset="2"/>
              <a:buChar char="Ø"/>
              <a:defRPr/>
            </a:pPr>
            <a:r>
              <a:rPr lang="fr-FR" b="1" i="1" dirty="0">
                <a:latin typeface="+mn-lt"/>
                <a:cs typeface="Times New Roman" panose="02020603050405020304" pitchFamily="18" charset="0"/>
              </a:rPr>
              <a:t>L’approche par compétences peut s’exercer tant dans les disciplines que de façon transversale</a:t>
            </a:r>
            <a:r>
              <a:rPr lang="fr-FR" i="1" dirty="0">
                <a:latin typeface="+mn-lt"/>
                <a:cs typeface="Times New Roman" panose="02020603050405020304" pitchFamily="18" charset="0"/>
              </a:rPr>
              <a:t>.</a:t>
            </a:r>
          </a:p>
          <a:p>
            <a:pPr marL="342900" indent="-342900">
              <a:spcBef>
                <a:spcPts val="600"/>
              </a:spcBef>
              <a:spcAft>
                <a:spcPts val="600"/>
              </a:spcAft>
              <a:buFont typeface="Wingdings" panose="05000000000000000000" pitchFamily="2" charset="2"/>
              <a:buChar char="Ø"/>
              <a:defRPr/>
            </a:pPr>
            <a:r>
              <a:rPr lang="fr-FR" i="1" dirty="0">
                <a:latin typeface="+mn-lt"/>
                <a:cs typeface="Times New Roman" panose="02020603050405020304" pitchFamily="18" charset="0"/>
              </a:rPr>
              <a:t>L’approche disciplinaire et l’approche transversale se renforcent.</a:t>
            </a:r>
          </a:p>
          <a:p>
            <a:pPr marL="342900" indent="-342900">
              <a:spcBef>
                <a:spcPts val="600"/>
              </a:spcBef>
              <a:spcAft>
                <a:spcPts val="600"/>
              </a:spcAft>
              <a:buFont typeface="Wingdings" panose="05000000000000000000" pitchFamily="2" charset="2"/>
              <a:buChar char="Ø"/>
              <a:defRPr/>
            </a:pPr>
            <a:r>
              <a:rPr lang="fr-FR" b="1" i="1" dirty="0">
                <a:latin typeface="+mn-lt"/>
                <a:cs typeface="Times New Roman" panose="02020603050405020304" pitchFamily="18" charset="0"/>
              </a:rPr>
              <a:t>Les compétences transversales peuvent se construire en même temps que les compétences disciplinaires par des situations pédagogiques adaptées</a:t>
            </a:r>
            <a:r>
              <a:rPr lang="fr-FR" i="1" dirty="0">
                <a:latin typeface="+mn-lt"/>
                <a:cs typeface="Times New Roman" panose="02020603050405020304" pitchFamily="18" charset="0"/>
              </a:rPr>
              <a:t> (ex : travail en groupes).</a:t>
            </a:r>
          </a:p>
          <a:p>
            <a:pPr marL="342900" indent="-342900">
              <a:spcBef>
                <a:spcPts val="600"/>
              </a:spcBef>
              <a:spcAft>
                <a:spcPts val="600"/>
              </a:spcAft>
              <a:buFont typeface="Wingdings" panose="05000000000000000000" pitchFamily="2" charset="2"/>
              <a:buChar char="Ø"/>
              <a:defRPr/>
            </a:pPr>
            <a:r>
              <a:rPr lang="fr-FR" i="1" dirty="0">
                <a:latin typeface="+mn-lt"/>
                <a:cs typeface="Times New Roman" panose="02020603050405020304" pitchFamily="18" charset="0"/>
              </a:rPr>
              <a:t>Chaque discipline travaille en fonction de sa culture disciplinaire, de ses contenus  et de ses méthodologies.</a:t>
            </a:r>
          </a:p>
          <a:p>
            <a:pPr>
              <a:spcBef>
                <a:spcPts val="600"/>
              </a:spcBef>
              <a:spcAft>
                <a:spcPts val="600"/>
              </a:spcAft>
              <a:defRPr/>
            </a:pPr>
            <a:endParaRPr lang="fr-FR" dirty="0"/>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27668527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14339" name="Text Box 2"/>
          <p:cNvSpPr txBox="1">
            <a:spLocks noChangeArrowheads="1"/>
          </p:cNvSpPr>
          <p:nvPr/>
        </p:nvSpPr>
        <p:spPr bwMode="auto">
          <a:xfrm>
            <a:off x="1601788" y="1358900"/>
            <a:ext cx="6121400" cy="830263"/>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2/ </a:t>
            </a:r>
            <a:r>
              <a:rPr lang="fr-FR" altLang="fr-FR" sz="2400" b="1" dirty="0">
                <a:solidFill>
                  <a:schemeClr val="tx2"/>
                </a:solidFill>
              </a:rPr>
              <a:t>Tache simple, complexe, situation problème</a:t>
            </a:r>
            <a:endParaRPr lang="fr-FR" altLang="fr-FR" sz="2400" b="1" dirty="0"/>
          </a:p>
        </p:txBody>
      </p:sp>
      <p:pic>
        <p:nvPicPr>
          <p:cNvPr id="14340" name="Image 5" descr="http://www.pedagogie.ac-nantes.fr/servlet/com.univ.collaboratif.utils.LectureFichiergw?CODE_FICHIER=1385459595719&amp;ID_FICHE=165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0938" y="2189163"/>
            <a:ext cx="7610475" cy="397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26200726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15363" name="Text Box 2"/>
          <p:cNvSpPr txBox="1">
            <a:spLocks noChangeArrowheads="1"/>
          </p:cNvSpPr>
          <p:nvPr/>
        </p:nvSpPr>
        <p:spPr bwMode="auto">
          <a:xfrm>
            <a:off x="1601788" y="1358900"/>
            <a:ext cx="6121400" cy="830263"/>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2/ </a:t>
            </a:r>
            <a:r>
              <a:rPr lang="fr-FR" altLang="fr-FR" sz="2400" b="1" dirty="0">
                <a:solidFill>
                  <a:schemeClr val="tx2"/>
                </a:solidFill>
              </a:rPr>
              <a:t>Tache simple, complexe, situation problème</a:t>
            </a:r>
            <a:endParaRPr lang="fr-FR" altLang="fr-FR" sz="2400" b="1" dirty="0"/>
          </a:p>
        </p:txBody>
      </p:sp>
      <p:sp>
        <p:nvSpPr>
          <p:cNvPr id="2" name="ZoneTexte 1"/>
          <p:cNvSpPr txBox="1"/>
          <p:nvPr/>
        </p:nvSpPr>
        <p:spPr>
          <a:xfrm>
            <a:off x="1692275" y="2438400"/>
            <a:ext cx="7019925" cy="4016375"/>
          </a:xfrm>
          <a:prstGeom prst="rect">
            <a:avLst/>
          </a:prstGeom>
          <a:noFill/>
        </p:spPr>
        <p:txBody>
          <a:bodyPr>
            <a:spAutoFit/>
          </a:bodyPr>
          <a:lstStyle/>
          <a:p>
            <a:pPr>
              <a:defRPr/>
            </a:pPr>
            <a:r>
              <a:rPr lang="fr-FR" b="1" u="sng" dirty="0"/>
              <a:t>Situation problème :</a:t>
            </a:r>
          </a:p>
          <a:p>
            <a:pPr>
              <a:defRPr/>
            </a:pPr>
            <a:r>
              <a:rPr lang="fr-FR" dirty="0"/>
              <a:t> </a:t>
            </a:r>
          </a:p>
          <a:p>
            <a:pPr>
              <a:defRPr/>
            </a:pPr>
            <a:r>
              <a:rPr lang="fr-FR" dirty="0"/>
              <a:t>Critères essentiels définissant une situation problème :</a:t>
            </a:r>
          </a:p>
          <a:p>
            <a:pPr>
              <a:defRPr/>
            </a:pPr>
            <a:r>
              <a:rPr lang="fr-FR" dirty="0"/>
              <a:t> </a:t>
            </a:r>
          </a:p>
          <a:p>
            <a:pPr marL="342900" indent="-342900">
              <a:spcBef>
                <a:spcPts val="300"/>
              </a:spcBef>
              <a:spcAft>
                <a:spcPts val="300"/>
              </a:spcAft>
              <a:buFont typeface="Arial" panose="020B0604020202020204" pitchFamily="34" charset="0"/>
              <a:buChar char="•"/>
              <a:defRPr/>
            </a:pPr>
            <a:r>
              <a:rPr lang="fr-FR" dirty="0"/>
              <a:t>Avoir du </a:t>
            </a:r>
            <a:r>
              <a:rPr lang="fr-FR" b="1" dirty="0"/>
              <a:t>sens</a:t>
            </a:r>
            <a:r>
              <a:rPr lang="fr-FR" dirty="0"/>
              <a:t> (interpeller, concerner l'apprenant qui ne se contente pas d'obéir, d'exécuter) ;</a:t>
            </a:r>
          </a:p>
          <a:p>
            <a:pPr marL="342900" indent="-342900">
              <a:spcBef>
                <a:spcPts val="300"/>
              </a:spcBef>
              <a:spcAft>
                <a:spcPts val="300"/>
              </a:spcAft>
              <a:buFont typeface="Arial" panose="020B0604020202020204" pitchFamily="34" charset="0"/>
              <a:buChar char="•"/>
              <a:defRPr/>
            </a:pPr>
            <a:r>
              <a:rPr lang="fr-FR" dirty="0"/>
              <a:t>Etre lié à un </a:t>
            </a:r>
            <a:r>
              <a:rPr lang="fr-FR" b="1" dirty="0"/>
              <a:t>obstacle</a:t>
            </a:r>
            <a:r>
              <a:rPr lang="fr-FR" dirty="0"/>
              <a:t> repéré, défini, considéré comme "dépassable" et dont les apprenants doivent prendre conscience à travers l'émergence de leurs </a:t>
            </a:r>
            <a:r>
              <a:rPr lang="fr-FR" b="1" dirty="0"/>
              <a:t>conceptions</a:t>
            </a:r>
            <a:r>
              <a:rPr lang="fr-FR" dirty="0"/>
              <a:t> ;</a:t>
            </a:r>
          </a:p>
          <a:p>
            <a:pPr marL="342900" indent="-342900">
              <a:spcBef>
                <a:spcPts val="300"/>
              </a:spcBef>
              <a:spcAft>
                <a:spcPts val="300"/>
              </a:spcAft>
              <a:buFont typeface="Arial" panose="020B0604020202020204" pitchFamily="34" charset="0"/>
              <a:buChar char="•"/>
              <a:defRPr/>
            </a:pPr>
            <a:r>
              <a:rPr lang="fr-FR" dirty="0"/>
              <a:t>Faire naître un </a:t>
            </a:r>
            <a:r>
              <a:rPr lang="fr-FR" b="1" dirty="0"/>
              <a:t>questionnement</a:t>
            </a:r>
            <a:r>
              <a:rPr lang="fr-FR" dirty="0"/>
              <a:t> chez les élèves (qui ne répondent plus aux seules questions du maître) ;</a:t>
            </a:r>
          </a:p>
          <a:p>
            <a:pPr>
              <a:defRPr/>
            </a:pPr>
            <a:endParaRPr lang="fr-FR" dirty="0"/>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21618200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16387" name="Text Box 2"/>
          <p:cNvSpPr txBox="1">
            <a:spLocks noChangeArrowheads="1"/>
          </p:cNvSpPr>
          <p:nvPr/>
        </p:nvSpPr>
        <p:spPr bwMode="auto">
          <a:xfrm>
            <a:off x="1601788" y="1358900"/>
            <a:ext cx="6121400" cy="830263"/>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2/ </a:t>
            </a:r>
            <a:r>
              <a:rPr lang="fr-FR" altLang="fr-FR" sz="2400" b="1" dirty="0">
                <a:solidFill>
                  <a:schemeClr val="tx2"/>
                </a:solidFill>
              </a:rPr>
              <a:t>Tache simple, complexe, situation problème</a:t>
            </a:r>
            <a:endParaRPr lang="fr-FR" altLang="fr-FR" sz="2400" b="1" dirty="0"/>
          </a:p>
        </p:txBody>
      </p:sp>
      <p:sp>
        <p:nvSpPr>
          <p:cNvPr id="2" name="ZoneTexte 1"/>
          <p:cNvSpPr txBox="1"/>
          <p:nvPr/>
        </p:nvSpPr>
        <p:spPr>
          <a:xfrm>
            <a:off x="1692275" y="2438400"/>
            <a:ext cx="7019925" cy="3286125"/>
          </a:xfrm>
          <a:prstGeom prst="rect">
            <a:avLst/>
          </a:prstGeom>
          <a:noFill/>
        </p:spPr>
        <p:txBody>
          <a:bodyPr>
            <a:spAutoFit/>
          </a:bodyPr>
          <a:lstStyle/>
          <a:p>
            <a:pPr>
              <a:defRPr/>
            </a:pPr>
            <a:r>
              <a:rPr lang="fr-FR" b="1" u="sng" dirty="0"/>
              <a:t>Situation problème :</a:t>
            </a:r>
          </a:p>
          <a:p>
            <a:pPr>
              <a:defRPr/>
            </a:pPr>
            <a:r>
              <a:rPr lang="fr-FR" dirty="0"/>
              <a:t> </a:t>
            </a:r>
          </a:p>
          <a:p>
            <a:pPr>
              <a:defRPr/>
            </a:pPr>
            <a:r>
              <a:rPr lang="fr-FR" dirty="0"/>
              <a:t>Critères essentiels définissant une situation problème :</a:t>
            </a:r>
          </a:p>
          <a:p>
            <a:pPr>
              <a:defRPr/>
            </a:pPr>
            <a:r>
              <a:rPr lang="fr-FR" dirty="0"/>
              <a:t> </a:t>
            </a:r>
          </a:p>
          <a:p>
            <a:pPr marL="342900" indent="-342900">
              <a:spcBef>
                <a:spcPts val="300"/>
              </a:spcBef>
              <a:spcAft>
                <a:spcPts val="300"/>
              </a:spcAft>
              <a:buFont typeface="Arial" panose="020B0604020202020204" pitchFamily="34" charset="0"/>
              <a:buChar char="•"/>
              <a:defRPr/>
            </a:pPr>
            <a:r>
              <a:rPr lang="fr-FR" dirty="0"/>
              <a:t>Créer une ou des </a:t>
            </a:r>
            <a:r>
              <a:rPr lang="fr-FR" b="1" dirty="0"/>
              <a:t>ruptures</a:t>
            </a:r>
            <a:r>
              <a:rPr lang="fr-FR" dirty="0"/>
              <a:t> amenant à déconstruire le ou les modèles explicatifs initiaux s'ils sont inadaptés ou erronés ;</a:t>
            </a:r>
          </a:p>
          <a:p>
            <a:pPr marL="342900" indent="-342900">
              <a:spcBef>
                <a:spcPts val="300"/>
              </a:spcBef>
              <a:spcAft>
                <a:spcPts val="300"/>
              </a:spcAft>
              <a:buFont typeface="Arial" panose="020B0604020202020204" pitchFamily="34" charset="0"/>
              <a:buChar char="•"/>
              <a:defRPr/>
            </a:pPr>
            <a:r>
              <a:rPr lang="fr-FR" dirty="0"/>
              <a:t>Correspondre à une </a:t>
            </a:r>
            <a:r>
              <a:rPr lang="fr-FR" b="1" dirty="0"/>
              <a:t>situation complexe</a:t>
            </a:r>
            <a:r>
              <a:rPr lang="fr-FR" dirty="0"/>
              <a:t>, si possible liée au réel, pouvant ouvrir sur différentes réponses acceptables et différentes stratégies utilisables ;</a:t>
            </a:r>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4680070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18435" name="Text Box 2"/>
          <p:cNvSpPr txBox="1">
            <a:spLocks noChangeArrowheads="1"/>
          </p:cNvSpPr>
          <p:nvPr/>
        </p:nvSpPr>
        <p:spPr bwMode="auto">
          <a:xfrm>
            <a:off x="1601788" y="1358900"/>
            <a:ext cx="6121400" cy="830263"/>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2/ </a:t>
            </a:r>
            <a:r>
              <a:rPr lang="fr-FR" altLang="fr-FR" sz="2400" b="1" dirty="0">
                <a:solidFill>
                  <a:schemeClr val="tx2"/>
                </a:solidFill>
              </a:rPr>
              <a:t>Tache simple, complexe, situation problème</a:t>
            </a:r>
            <a:endParaRPr lang="fr-FR" altLang="fr-FR" sz="2400" b="1" dirty="0"/>
          </a:p>
        </p:txBody>
      </p:sp>
      <p:sp>
        <p:nvSpPr>
          <p:cNvPr id="18436" name="ZoneTexte 1"/>
          <p:cNvSpPr txBox="1">
            <a:spLocks noChangeArrowheads="1"/>
          </p:cNvSpPr>
          <p:nvPr/>
        </p:nvSpPr>
        <p:spPr bwMode="auto">
          <a:xfrm>
            <a:off x="1692275" y="2438400"/>
            <a:ext cx="7019925"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r>
              <a:rPr lang="fr-FR" altLang="fr-FR" b="1" u="sng"/>
              <a:t>Situation problème :</a:t>
            </a:r>
          </a:p>
          <a:p>
            <a:r>
              <a:rPr lang="fr-FR" altLang="fr-FR"/>
              <a:t> </a:t>
            </a:r>
          </a:p>
          <a:p>
            <a:r>
              <a:rPr lang="fr-FR" altLang="fr-FR"/>
              <a:t> </a:t>
            </a:r>
          </a:p>
          <a:p>
            <a:r>
              <a:rPr lang="fr-FR" altLang="fr-FR"/>
              <a:t>Une situation problème ne peut être considérée comme telle que pour un niveau d'apprenants donné et si elle est exploitée par le professeur comme une réelle situation de recherche. De ce fait, plus qu'un ensemble de critères rigides, </a:t>
            </a:r>
            <a:r>
              <a:rPr lang="fr-FR" altLang="fr-FR" u="sng"/>
              <a:t>c'est surtout la mise en œuvre d'un état d'esprit qui la définit</a:t>
            </a:r>
            <a:r>
              <a:rPr lang="fr-FR" altLang="fr-FR"/>
              <a:t>.</a:t>
            </a:r>
          </a:p>
          <a:p>
            <a:r>
              <a:rPr lang="fr-FR" altLang="fr-FR"/>
              <a:t> </a:t>
            </a:r>
          </a:p>
          <a:p>
            <a:r>
              <a:rPr lang="fr-FR" altLang="fr-FR"/>
              <a:t>Extrait de </a:t>
            </a:r>
            <a:r>
              <a:rPr lang="fr-FR" altLang="fr-FR" i="1"/>
              <a:t>"Faire vivre de véritables situations problèmes"</a:t>
            </a:r>
            <a:r>
              <a:rPr lang="fr-FR" altLang="fr-FR"/>
              <a:t> Gérard de VECCHI</a:t>
            </a:r>
          </a:p>
          <a:p>
            <a:endParaRPr lang="fr-FR" altLang="fr-FR"/>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13656319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19459"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a:solidFill>
                  <a:schemeClr val="tx2"/>
                </a:solidFill>
              </a:rPr>
              <a:t>3</a:t>
            </a:r>
            <a:r>
              <a:rPr lang="fr-FR" altLang="fr-FR" sz="2400" b="1" dirty="0" smtClean="0">
                <a:solidFill>
                  <a:schemeClr val="tx2"/>
                </a:solidFill>
              </a:rPr>
              <a:t>/ </a:t>
            </a:r>
            <a:r>
              <a:rPr lang="fr-FR" altLang="fr-FR" sz="2400" b="1" dirty="0">
                <a:solidFill>
                  <a:schemeClr val="tx2"/>
                </a:solidFill>
              </a:rPr>
              <a:t>Evaluation d’une compétence </a:t>
            </a:r>
            <a:endParaRPr lang="fr-FR" altLang="fr-FR" sz="2400" b="1" dirty="0"/>
          </a:p>
        </p:txBody>
      </p:sp>
      <p:sp>
        <p:nvSpPr>
          <p:cNvPr id="2" name="ZoneTexte 1"/>
          <p:cNvSpPr txBox="1"/>
          <p:nvPr/>
        </p:nvSpPr>
        <p:spPr>
          <a:xfrm>
            <a:off x="1601788" y="1989138"/>
            <a:ext cx="7200900" cy="2784475"/>
          </a:xfrm>
          <a:prstGeom prst="rect">
            <a:avLst/>
          </a:prstGeom>
          <a:noFill/>
        </p:spPr>
        <p:txBody>
          <a:bodyPr>
            <a:spAutoFit/>
          </a:bodyPr>
          <a:lstStyle/>
          <a:p>
            <a:pPr>
              <a:spcBef>
                <a:spcPts val="300"/>
              </a:spcBef>
              <a:spcAft>
                <a:spcPts val="300"/>
              </a:spcAft>
              <a:defRPr/>
            </a:pPr>
            <a:r>
              <a:rPr lang="fr-FR" b="1" dirty="0"/>
              <a:t>Critères, descripteurs :</a:t>
            </a:r>
          </a:p>
          <a:p>
            <a:pPr marL="342900" indent="-342900">
              <a:spcBef>
                <a:spcPts val="300"/>
              </a:spcBef>
              <a:spcAft>
                <a:spcPts val="300"/>
              </a:spcAft>
              <a:buFont typeface="Arial" panose="020B0604020202020204" pitchFamily="34" charset="0"/>
              <a:buChar char="•"/>
              <a:defRPr/>
            </a:pPr>
            <a:r>
              <a:rPr lang="fr-FR" dirty="0"/>
              <a:t>Ils traduisent ce qui est attendu (qualité) de la production ou de la prestation de l’élève. </a:t>
            </a:r>
          </a:p>
          <a:p>
            <a:pPr marL="342900" indent="-342900">
              <a:spcBef>
                <a:spcPts val="300"/>
              </a:spcBef>
              <a:spcAft>
                <a:spcPts val="300"/>
              </a:spcAft>
              <a:buFont typeface="Arial" panose="020B0604020202020204" pitchFamily="34" charset="0"/>
              <a:buChar char="•"/>
              <a:defRPr/>
            </a:pPr>
            <a:r>
              <a:rPr lang="fr-FR" dirty="0"/>
              <a:t>Ils vont être communiqués à l’élève pour permettre une auto-évaluation ou une évaluation par les pairs</a:t>
            </a:r>
          </a:p>
          <a:p>
            <a:pPr marL="342900" indent="-342900">
              <a:spcBef>
                <a:spcPts val="300"/>
              </a:spcBef>
              <a:spcAft>
                <a:spcPts val="300"/>
              </a:spcAft>
              <a:buFont typeface="Arial" panose="020B0604020202020204" pitchFamily="34" charset="0"/>
              <a:buChar char="•"/>
              <a:defRPr/>
            </a:pPr>
            <a:r>
              <a:rPr lang="fr-FR" dirty="0"/>
              <a:t>Pour une compétence, ces critères sont fixes, peu nombreux, pertinents, indépendants (l’échec de l’un n’entraîne pas l’échec de l’autre)</a:t>
            </a:r>
          </a:p>
        </p:txBody>
      </p:sp>
      <p:graphicFrame>
        <p:nvGraphicFramePr>
          <p:cNvPr id="3" name="Objet 2"/>
          <p:cNvGraphicFramePr>
            <a:graphicFrameLocks noChangeAspect="1"/>
          </p:cNvGraphicFramePr>
          <p:nvPr/>
        </p:nvGraphicFramePr>
        <p:xfrm>
          <a:off x="792163" y="4868863"/>
          <a:ext cx="7399337" cy="1147762"/>
        </p:xfrm>
        <a:graphic>
          <a:graphicData uri="http://schemas.openxmlformats.org/presentationml/2006/ole">
            <mc:AlternateContent xmlns:mc="http://schemas.openxmlformats.org/markup-compatibility/2006">
              <mc:Choice xmlns:v="urn:schemas-microsoft-com:vml" Requires="v">
                <p:oleObj spid="_x0000_s3086" name="Feuille de calcul" r:id="rId4" imgW="4972067" imgH="771660" progId="Excel.Sheet.12">
                  <p:embed/>
                </p:oleObj>
              </mc:Choice>
              <mc:Fallback>
                <p:oleObj name="Feuille de calcul" r:id="rId4" imgW="4972067" imgH="771660" progId="Excel.Shee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2163" y="4868863"/>
                        <a:ext cx="7399337"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31668722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20483"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3/ </a:t>
            </a:r>
            <a:r>
              <a:rPr lang="fr-FR" altLang="fr-FR" sz="2400" b="1" dirty="0">
                <a:solidFill>
                  <a:schemeClr val="tx2"/>
                </a:solidFill>
              </a:rPr>
              <a:t>Evaluation d’une compétence </a:t>
            </a:r>
            <a:endParaRPr lang="fr-FR" altLang="fr-FR" sz="2400" b="1" dirty="0"/>
          </a:p>
        </p:txBody>
      </p:sp>
      <p:sp>
        <p:nvSpPr>
          <p:cNvPr id="2" name="ZoneTexte 1"/>
          <p:cNvSpPr txBox="1"/>
          <p:nvPr/>
        </p:nvSpPr>
        <p:spPr>
          <a:xfrm>
            <a:off x="1692275" y="2168525"/>
            <a:ext cx="7110413" cy="2786063"/>
          </a:xfrm>
          <a:prstGeom prst="rect">
            <a:avLst/>
          </a:prstGeom>
          <a:noFill/>
        </p:spPr>
        <p:txBody>
          <a:bodyPr>
            <a:spAutoFit/>
          </a:bodyPr>
          <a:lstStyle/>
          <a:p>
            <a:pPr>
              <a:defRPr/>
            </a:pPr>
            <a:r>
              <a:rPr lang="fr-FR" b="1" dirty="0"/>
              <a:t>Indicateurs de réussite :</a:t>
            </a:r>
          </a:p>
          <a:p>
            <a:pPr marL="342900" indent="-342900">
              <a:spcBef>
                <a:spcPts val="300"/>
              </a:spcBef>
              <a:spcAft>
                <a:spcPts val="300"/>
              </a:spcAft>
              <a:buFont typeface="Arial" panose="020B0604020202020204" pitchFamily="34" charset="0"/>
              <a:buChar char="•"/>
              <a:defRPr/>
            </a:pPr>
            <a:r>
              <a:rPr lang="fr-FR" dirty="0"/>
              <a:t>Pour un critère donné, pour une tâche précise, ils permettent d’évaluer la qualité de la production en fournissant des signes observables et/ou mesurables de ce qui est attendu. </a:t>
            </a:r>
          </a:p>
          <a:p>
            <a:pPr marL="342900" indent="-342900">
              <a:spcBef>
                <a:spcPts val="300"/>
              </a:spcBef>
              <a:spcAft>
                <a:spcPts val="300"/>
              </a:spcAft>
              <a:buFont typeface="Arial" panose="020B0604020202020204" pitchFamily="34" charset="0"/>
              <a:buChar char="•"/>
              <a:defRPr/>
            </a:pPr>
            <a:r>
              <a:rPr lang="fr-FR" dirty="0"/>
              <a:t>Ils sont communiqués à l’élève.</a:t>
            </a:r>
          </a:p>
          <a:p>
            <a:pPr marL="342900" indent="-342900">
              <a:spcBef>
                <a:spcPts val="300"/>
              </a:spcBef>
              <a:spcAft>
                <a:spcPts val="300"/>
              </a:spcAft>
              <a:buFont typeface="Arial" panose="020B0604020202020204" pitchFamily="34" charset="0"/>
              <a:buChar char="•"/>
              <a:defRPr/>
            </a:pPr>
            <a:r>
              <a:rPr lang="fr-FR" dirty="0"/>
              <a:t>Ils peuvent servir à définir des niveaux d’exigence</a:t>
            </a:r>
          </a:p>
          <a:p>
            <a:pPr>
              <a:defRPr/>
            </a:pPr>
            <a:endParaRPr lang="fr-FR" dirty="0"/>
          </a:p>
        </p:txBody>
      </p:sp>
      <p:graphicFrame>
        <p:nvGraphicFramePr>
          <p:cNvPr id="3" name="Objet 2"/>
          <p:cNvGraphicFramePr>
            <a:graphicFrameLocks noChangeAspect="1"/>
          </p:cNvGraphicFramePr>
          <p:nvPr/>
        </p:nvGraphicFramePr>
        <p:xfrm>
          <a:off x="277813" y="4598988"/>
          <a:ext cx="8769350" cy="1204912"/>
        </p:xfrm>
        <a:graphic>
          <a:graphicData uri="http://schemas.openxmlformats.org/presentationml/2006/ole">
            <mc:AlternateContent xmlns:mc="http://schemas.openxmlformats.org/markup-compatibility/2006">
              <mc:Choice xmlns:v="urn:schemas-microsoft-com:vml" Requires="v">
                <p:oleObj spid="_x0000_s2062" name="Feuille de calcul" r:id="rId4" imgW="5543640" imgH="761820" progId="Excel.Sheet.12">
                  <p:embed/>
                </p:oleObj>
              </mc:Choice>
              <mc:Fallback>
                <p:oleObj name="Feuille de calcul" r:id="rId4" imgW="5543640" imgH="761820" progId="Excel.Shee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813" y="4598988"/>
                        <a:ext cx="8769350"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207668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21507"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3/ </a:t>
            </a:r>
            <a:r>
              <a:rPr lang="fr-FR" altLang="fr-FR" sz="2400" b="1" dirty="0">
                <a:solidFill>
                  <a:schemeClr val="tx2"/>
                </a:solidFill>
              </a:rPr>
              <a:t>Evaluation d’une compétence </a:t>
            </a:r>
            <a:endParaRPr lang="fr-FR" altLang="fr-FR" sz="2400" b="1" dirty="0"/>
          </a:p>
        </p:txBody>
      </p:sp>
      <p:sp>
        <p:nvSpPr>
          <p:cNvPr id="2" name="ZoneTexte 1"/>
          <p:cNvSpPr txBox="1"/>
          <p:nvPr/>
        </p:nvSpPr>
        <p:spPr>
          <a:xfrm>
            <a:off x="1692275" y="2168525"/>
            <a:ext cx="7019925" cy="3848100"/>
          </a:xfrm>
          <a:prstGeom prst="rect">
            <a:avLst/>
          </a:prstGeom>
          <a:noFill/>
        </p:spPr>
        <p:txBody>
          <a:bodyPr>
            <a:spAutoFit/>
          </a:bodyPr>
          <a:lstStyle/>
          <a:p>
            <a:pPr>
              <a:defRPr/>
            </a:pPr>
            <a:r>
              <a:rPr lang="fr-FR" dirty="0"/>
              <a:t>Niveaux d’exigence :</a:t>
            </a:r>
          </a:p>
          <a:p>
            <a:pPr marL="342900" indent="-342900">
              <a:spcBef>
                <a:spcPts val="600"/>
              </a:spcBef>
              <a:spcAft>
                <a:spcPts val="600"/>
              </a:spcAft>
              <a:buFont typeface="Arial" panose="020B0604020202020204" pitchFamily="34" charset="0"/>
              <a:buChar char="•"/>
              <a:defRPr/>
            </a:pPr>
            <a:r>
              <a:rPr lang="fr-FR" dirty="0"/>
              <a:t>Ce sont les barreaux de l’échelle qui va mesurer les progrès des élèves.</a:t>
            </a:r>
          </a:p>
          <a:p>
            <a:pPr marL="342900" indent="-342900">
              <a:spcBef>
                <a:spcPts val="600"/>
              </a:spcBef>
              <a:spcAft>
                <a:spcPts val="600"/>
              </a:spcAft>
              <a:buFont typeface="Arial" panose="020B0604020202020204" pitchFamily="34" charset="0"/>
              <a:buChar char="•"/>
              <a:defRPr/>
            </a:pPr>
            <a:r>
              <a:rPr lang="fr-FR" dirty="0"/>
              <a:t>Afin de se positionner clairement on utilise un nombre pair de barreaux.</a:t>
            </a:r>
          </a:p>
          <a:p>
            <a:pPr marL="342900" indent="-342900">
              <a:spcBef>
                <a:spcPts val="600"/>
              </a:spcBef>
              <a:spcAft>
                <a:spcPts val="600"/>
              </a:spcAft>
              <a:buFont typeface="Arial" panose="020B0604020202020204" pitchFamily="34" charset="0"/>
              <a:buChar char="•"/>
              <a:defRPr/>
            </a:pPr>
            <a:r>
              <a:rPr lang="fr-FR" dirty="0"/>
              <a:t>Communément plutôt 4 barreaux.</a:t>
            </a:r>
          </a:p>
          <a:p>
            <a:pPr>
              <a:defRPr/>
            </a:pPr>
            <a:endParaRPr lang="fr-FR" dirty="0"/>
          </a:p>
          <a:p>
            <a:pPr>
              <a:defRPr/>
            </a:pPr>
            <a:r>
              <a:rPr lang="fr-FR" dirty="0"/>
              <a:t>Exemple :  </a:t>
            </a:r>
            <a:br>
              <a:rPr lang="fr-FR" dirty="0"/>
            </a:br>
            <a:r>
              <a:rPr lang="fr-FR" dirty="0"/>
              <a:t>    </a:t>
            </a:r>
            <a:r>
              <a:rPr lang="fr-FR" sz="1400" i="1" dirty="0"/>
              <a:t>non acquis/ en cours d’acquisition/ à renforcer/ acquis</a:t>
            </a:r>
          </a:p>
          <a:p>
            <a:pPr>
              <a:defRPr/>
            </a:pPr>
            <a:r>
              <a:rPr lang="fr-FR" sz="1400" i="1" dirty="0"/>
              <a:t>      non acquis/ en cours d’acquisition/ acquis/ maîtrisé ou réinvesti	</a:t>
            </a:r>
          </a:p>
          <a:p>
            <a:pPr>
              <a:defRPr/>
            </a:pPr>
            <a:endParaRPr lang="fr-FR" dirty="0"/>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38607709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22531"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fr-FR" altLang="fr-FR" sz="2400" b="1" dirty="0" smtClean="0">
                <a:solidFill>
                  <a:schemeClr val="tx2"/>
                </a:solidFill>
              </a:rPr>
              <a:t>4/ </a:t>
            </a:r>
            <a:r>
              <a:rPr lang="fr-FR" altLang="fr-FR" sz="2400" b="1" dirty="0">
                <a:solidFill>
                  <a:schemeClr val="tx2"/>
                </a:solidFill>
              </a:rPr>
              <a:t>Les échelles descriptives </a:t>
            </a:r>
            <a:endParaRPr lang="fr-FR" altLang="fr-FR" sz="2400" b="1" dirty="0"/>
          </a:p>
        </p:txBody>
      </p:sp>
      <p:sp>
        <p:nvSpPr>
          <p:cNvPr id="22532" name="ZoneTexte 1"/>
          <p:cNvSpPr txBox="1">
            <a:spLocks noChangeArrowheads="1"/>
          </p:cNvSpPr>
          <p:nvPr/>
        </p:nvSpPr>
        <p:spPr bwMode="auto">
          <a:xfrm>
            <a:off x="1041400" y="2078038"/>
            <a:ext cx="7470775" cy="440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spcBef>
                <a:spcPts val="600"/>
              </a:spcBef>
              <a:spcAft>
                <a:spcPts val="600"/>
              </a:spcAft>
            </a:pPr>
            <a:r>
              <a:rPr lang="fr-FR" altLang="fr-FR"/>
              <a:t>Il existe 2 types d’échelles : </a:t>
            </a:r>
            <a:r>
              <a:rPr lang="fr-FR" altLang="fr-FR" b="1"/>
              <a:t>uniformes ou descriptives</a:t>
            </a:r>
          </a:p>
          <a:p>
            <a:pPr>
              <a:spcBef>
                <a:spcPts val="600"/>
              </a:spcBef>
              <a:spcAft>
                <a:spcPts val="600"/>
              </a:spcAft>
            </a:pPr>
            <a:r>
              <a:rPr lang="fr-FR" altLang="fr-FR" b="1"/>
              <a:t>Uniformes : </a:t>
            </a:r>
            <a:r>
              <a:rPr lang="fr-FR" altLang="fr-FR"/>
              <a:t>qui valent pour toutes les compétences, qui permettent de situer l’élève mais explicitent très peu les critères.</a:t>
            </a:r>
          </a:p>
          <a:p>
            <a:pPr>
              <a:spcBef>
                <a:spcPts val="600"/>
              </a:spcBef>
            </a:pPr>
            <a:r>
              <a:rPr lang="fr-FR" altLang="fr-FR" b="1"/>
              <a:t>Descriptives : </a:t>
            </a:r>
            <a:r>
              <a:rPr lang="fr-FR" altLang="fr-FR"/>
              <a:t>qui permettent d’améliorer le feed-back pour l’élève, sur ce qu’il sait faire et ce qu’il doit faire pour progresser.</a:t>
            </a:r>
            <a:br>
              <a:rPr lang="fr-FR" altLang="fr-FR"/>
            </a:br>
            <a:endParaRPr lang="fr-FR" altLang="fr-FR"/>
          </a:p>
          <a:p>
            <a:pPr>
              <a:spcBef>
                <a:spcPts val="600"/>
              </a:spcBef>
            </a:pPr>
            <a:r>
              <a:rPr lang="fr-FR" altLang="fr-FR" sz="1200" b="1"/>
              <a:t>Des repères :</a:t>
            </a:r>
          </a:p>
          <a:p>
            <a:pPr lvl="1">
              <a:spcBef>
                <a:spcPts val="600"/>
              </a:spcBef>
            </a:pPr>
            <a:r>
              <a:rPr lang="fr-FR" altLang="fr-FR" sz="1200"/>
              <a:t>Une formulation positive, il s’agit bien de critères de réussite,</a:t>
            </a:r>
          </a:p>
          <a:p>
            <a:pPr lvl="1">
              <a:spcBef>
                <a:spcPts val="600"/>
              </a:spcBef>
            </a:pPr>
            <a:r>
              <a:rPr lang="fr-FR" altLang="fr-FR" sz="1200"/>
              <a:t>Ce sont des observables qui correspondent au niveau d’exigence</a:t>
            </a:r>
          </a:p>
          <a:p>
            <a:pPr lvl="1">
              <a:spcBef>
                <a:spcPts val="600"/>
              </a:spcBef>
            </a:pPr>
            <a:r>
              <a:rPr lang="fr-FR" altLang="fr-FR" sz="1200"/>
              <a:t>De la précision</a:t>
            </a:r>
          </a:p>
          <a:p>
            <a:pPr lvl="1">
              <a:spcBef>
                <a:spcPts val="600"/>
              </a:spcBef>
            </a:pPr>
            <a:r>
              <a:rPr lang="fr-FR" altLang="fr-FR" sz="1200"/>
              <a:t>De la clarté (absence de jargon)</a:t>
            </a:r>
          </a:p>
          <a:p>
            <a:pPr lvl="1">
              <a:spcBef>
                <a:spcPts val="600"/>
              </a:spcBef>
            </a:pPr>
            <a:r>
              <a:rPr lang="fr-FR" altLang="fr-FR" sz="1200"/>
              <a:t>De la brièveté (environ 25 mots)</a:t>
            </a:r>
          </a:p>
          <a:p>
            <a:pPr lvl="1">
              <a:spcBef>
                <a:spcPts val="600"/>
              </a:spcBef>
            </a:pPr>
            <a:r>
              <a:rPr lang="fr-FR" altLang="fr-FR" sz="1200"/>
              <a:t>Que les élèves soient acteurs dans l’appropriation et l’usage de ces échelles</a:t>
            </a:r>
            <a:r>
              <a:rPr lang="fr-FR" altLang="fr-FR" sz="1400"/>
              <a:t>.</a:t>
            </a:r>
          </a:p>
          <a:p>
            <a:pPr>
              <a:spcBef>
                <a:spcPts val="600"/>
              </a:spcBef>
            </a:pPr>
            <a:r>
              <a:rPr lang="fr-FR" altLang="fr-FR" sz="1400" b="1">
                <a:solidFill>
                  <a:srgbClr val="FF0000"/>
                </a:solidFill>
              </a:rPr>
              <a:t>Possibilité de s’appuyer sur les taxonomies de Bloom ou Burns</a:t>
            </a:r>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38870506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23555"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fr-FR" altLang="fr-FR" sz="2400" b="1" dirty="0" smtClean="0">
                <a:solidFill>
                  <a:schemeClr val="tx2"/>
                </a:solidFill>
              </a:rPr>
              <a:t>Une </a:t>
            </a:r>
            <a:r>
              <a:rPr lang="fr-FR" altLang="fr-FR" sz="2400" b="1" dirty="0">
                <a:solidFill>
                  <a:schemeClr val="tx2"/>
                </a:solidFill>
              </a:rPr>
              <a:t>évaluation par compétence </a:t>
            </a:r>
            <a:endParaRPr lang="fr-FR" altLang="fr-FR" sz="2400" b="1" dirty="0"/>
          </a:p>
        </p:txBody>
      </p:sp>
      <p:sp>
        <p:nvSpPr>
          <p:cNvPr id="2" name="ZoneTexte 1"/>
          <p:cNvSpPr txBox="1"/>
          <p:nvPr/>
        </p:nvSpPr>
        <p:spPr>
          <a:xfrm>
            <a:off x="1601788" y="2168525"/>
            <a:ext cx="7200900" cy="3632200"/>
          </a:xfrm>
          <a:prstGeom prst="rect">
            <a:avLst/>
          </a:prstGeom>
          <a:noFill/>
        </p:spPr>
        <p:txBody>
          <a:bodyPr>
            <a:spAutoFit/>
          </a:bodyPr>
          <a:lstStyle/>
          <a:p>
            <a:pPr>
              <a:spcBef>
                <a:spcPts val="600"/>
              </a:spcBef>
              <a:spcAft>
                <a:spcPts val="600"/>
              </a:spcAft>
              <a:defRPr/>
            </a:pPr>
            <a:r>
              <a:rPr lang="fr-FR" b="1" dirty="0"/>
              <a:t>Note et évaluation des compétences </a:t>
            </a:r>
            <a:r>
              <a:rPr lang="fr-FR" dirty="0"/>
              <a:t>:</a:t>
            </a:r>
          </a:p>
          <a:p>
            <a:pPr marL="342900" indent="-342900">
              <a:spcBef>
                <a:spcPts val="600"/>
              </a:spcBef>
              <a:spcAft>
                <a:spcPts val="600"/>
              </a:spcAft>
              <a:buFont typeface="Arial" panose="020B0604020202020204" pitchFamily="34" charset="0"/>
              <a:buChar char="•"/>
              <a:defRPr/>
            </a:pPr>
            <a:r>
              <a:rPr lang="fr-FR" b="1" dirty="0"/>
              <a:t>Noter et évaluer les compétences sont des démarches différentes</a:t>
            </a:r>
            <a:r>
              <a:rPr lang="fr-FR" dirty="0"/>
              <a:t> qui peuvent être complémentaires.</a:t>
            </a:r>
          </a:p>
          <a:p>
            <a:pPr marL="342900" indent="-342900">
              <a:spcBef>
                <a:spcPts val="600"/>
              </a:spcBef>
              <a:spcAft>
                <a:spcPts val="600"/>
              </a:spcAft>
              <a:buFont typeface="Arial" panose="020B0604020202020204" pitchFamily="34" charset="0"/>
              <a:buChar char="•"/>
              <a:defRPr/>
            </a:pPr>
            <a:r>
              <a:rPr lang="fr-FR" dirty="0"/>
              <a:t>La notation et l’évaluation des compétences </a:t>
            </a:r>
            <a:r>
              <a:rPr lang="fr-FR" dirty="0" err="1"/>
              <a:t>co-existent</a:t>
            </a:r>
            <a:r>
              <a:rPr lang="fr-FR" dirty="0"/>
              <a:t>. </a:t>
            </a:r>
            <a:r>
              <a:rPr lang="fr-FR" sz="1400" dirty="0"/>
              <a:t>Cette </a:t>
            </a:r>
            <a:r>
              <a:rPr lang="fr-FR" sz="1400" dirty="0" err="1"/>
              <a:t>co-existence</a:t>
            </a:r>
            <a:r>
              <a:rPr lang="fr-FR" sz="1400" dirty="0"/>
              <a:t> doit rendre vigilant à une cohérence entre notes et évaluations des compétences</a:t>
            </a:r>
            <a:r>
              <a:rPr lang="fr-FR" dirty="0"/>
              <a:t>.</a:t>
            </a:r>
          </a:p>
          <a:p>
            <a:pPr marL="342900" indent="-342900">
              <a:spcBef>
                <a:spcPts val="600"/>
              </a:spcBef>
              <a:spcAft>
                <a:spcPts val="600"/>
              </a:spcAft>
              <a:buFont typeface="Arial" panose="020B0604020202020204" pitchFamily="34" charset="0"/>
              <a:buChar char="•"/>
              <a:defRPr/>
            </a:pPr>
            <a:r>
              <a:rPr lang="fr-FR" dirty="0"/>
              <a:t>Le maintien de la notation avec le développement de l’évaluation des compétences occasionne, pour les professeurs, un travail accru au début. Des outils informatiques peuvent faciliter les pratiques. </a:t>
            </a:r>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42266964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25603" name="Text Box 2"/>
          <p:cNvSpPr txBox="1">
            <a:spLocks noChangeArrowheads="1"/>
          </p:cNvSpPr>
          <p:nvPr/>
        </p:nvSpPr>
        <p:spPr bwMode="auto">
          <a:xfrm>
            <a:off x="1601788" y="1358900"/>
            <a:ext cx="6121400" cy="4572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fr-FR" altLang="fr-FR" sz="2400" b="1" dirty="0" smtClean="0">
                <a:solidFill>
                  <a:schemeClr val="tx2"/>
                </a:solidFill>
              </a:rPr>
              <a:t>Une </a:t>
            </a:r>
            <a:r>
              <a:rPr lang="fr-FR" altLang="fr-FR" sz="2400" b="1" dirty="0">
                <a:solidFill>
                  <a:schemeClr val="tx2"/>
                </a:solidFill>
              </a:rPr>
              <a:t>évaluation par compétence </a:t>
            </a:r>
            <a:endParaRPr lang="fr-FR" altLang="fr-FR" sz="2400" b="1" dirty="0"/>
          </a:p>
        </p:txBody>
      </p:sp>
      <p:sp>
        <p:nvSpPr>
          <p:cNvPr id="2" name="ZoneTexte 1"/>
          <p:cNvSpPr txBox="1"/>
          <p:nvPr/>
        </p:nvSpPr>
        <p:spPr>
          <a:xfrm>
            <a:off x="1601788" y="2168525"/>
            <a:ext cx="7021512" cy="3478213"/>
          </a:xfrm>
          <a:prstGeom prst="rect">
            <a:avLst/>
          </a:prstGeom>
          <a:noFill/>
        </p:spPr>
        <p:txBody>
          <a:bodyPr>
            <a:spAutoFit/>
          </a:bodyPr>
          <a:lstStyle/>
          <a:p>
            <a:pPr>
              <a:spcBef>
                <a:spcPts val="600"/>
              </a:spcBef>
              <a:spcAft>
                <a:spcPts val="600"/>
              </a:spcAft>
              <a:defRPr/>
            </a:pPr>
            <a:r>
              <a:rPr lang="fr-FR" b="1" dirty="0"/>
              <a:t>Conclusion…….</a:t>
            </a:r>
          </a:p>
          <a:p>
            <a:pPr marL="342900" indent="-342900">
              <a:spcBef>
                <a:spcPts val="600"/>
              </a:spcBef>
              <a:spcAft>
                <a:spcPts val="600"/>
              </a:spcAft>
              <a:buFont typeface="Arial" panose="020B0604020202020204" pitchFamily="34" charset="0"/>
              <a:buChar char="•"/>
              <a:defRPr/>
            </a:pPr>
            <a:r>
              <a:rPr lang="fr-FR" dirty="0"/>
              <a:t>C’est mettre en valeur </a:t>
            </a:r>
            <a:r>
              <a:rPr lang="fr-FR" b="1" dirty="0"/>
              <a:t>le processus d’apprentissage </a:t>
            </a:r>
            <a:r>
              <a:rPr lang="fr-FR" dirty="0"/>
              <a:t>de l’élève et pas uniquement le résultat.</a:t>
            </a:r>
          </a:p>
          <a:p>
            <a:pPr marL="342900" indent="-342900">
              <a:spcBef>
                <a:spcPts val="600"/>
              </a:spcBef>
              <a:spcAft>
                <a:spcPts val="600"/>
              </a:spcAft>
              <a:buFont typeface="Arial" panose="020B0604020202020204" pitchFamily="34" charset="0"/>
              <a:buChar char="•"/>
              <a:defRPr/>
            </a:pPr>
            <a:r>
              <a:rPr lang="fr-FR" dirty="0"/>
              <a:t>C’est permettre </a:t>
            </a:r>
            <a:r>
              <a:rPr lang="fr-FR" b="1" dirty="0"/>
              <a:t>d’identifier sur quoi portent les progrès</a:t>
            </a:r>
            <a:r>
              <a:rPr lang="fr-FR" dirty="0"/>
              <a:t>.</a:t>
            </a:r>
          </a:p>
          <a:p>
            <a:pPr marL="342900" indent="-342900">
              <a:spcBef>
                <a:spcPts val="600"/>
              </a:spcBef>
              <a:spcAft>
                <a:spcPts val="600"/>
              </a:spcAft>
              <a:buFont typeface="Arial" panose="020B0604020202020204" pitchFamily="34" charset="0"/>
              <a:buChar char="•"/>
              <a:defRPr/>
            </a:pPr>
            <a:r>
              <a:rPr lang="fr-FR" b="1" dirty="0"/>
              <a:t>C’est motivant et stimulant pour l’élève </a:t>
            </a:r>
            <a:r>
              <a:rPr lang="fr-FR" dirty="0"/>
              <a:t>car elle repose sur une dynamique, une ouverture de possibles et non uniquement sur des constats</a:t>
            </a:r>
          </a:p>
          <a:p>
            <a:pPr>
              <a:spcBef>
                <a:spcPts val="600"/>
              </a:spcBef>
              <a:spcAft>
                <a:spcPts val="600"/>
              </a:spcAft>
              <a:defRPr/>
            </a:pPr>
            <a:endParaRPr lang="fr-FR" dirty="0"/>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23065870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25603" name="Text Box 2"/>
          <p:cNvSpPr txBox="1">
            <a:spLocks noChangeArrowheads="1"/>
          </p:cNvSpPr>
          <p:nvPr/>
        </p:nvSpPr>
        <p:spPr bwMode="auto">
          <a:xfrm>
            <a:off x="1601788" y="1358900"/>
            <a:ext cx="6121400" cy="830997"/>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fr-FR" altLang="fr-FR" sz="2400" b="1" dirty="0" smtClean="0">
                <a:solidFill>
                  <a:schemeClr val="tx2"/>
                </a:solidFill>
              </a:rPr>
              <a:t>Document d’accompagnement EDUSCOL </a:t>
            </a:r>
            <a:endParaRPr lang="fr-FR" altLang="fr-FR" sz="2400" b="1" dirty="0"/>
          </a:p>
        </p:txBody>
      </p:sp>
      <p:sp>
        <p:nvSpPr>
          <p:cNvPr id="2" name="ZoneTexte 1"/>
          <p:cNvSpPr txBox="1"/>
          <p:nvPr/>
        </p:nvSpPr>
        <p:spPr>
          <a:xfrm>
            <a:off x="1274192" y="3246630"/>
            <a:ext cx="7021512" cy="1077218"/>
          </a:xfrm>
          <a:prstGeom prst="rect">
            <a:avLst/>
          </a:prstGeom>
          <a:noFill/>
        </p:spPr>
        <p:txBody>
          <a:bodyPr>
            <a:spAutoFit/>
          </a:bodyPr>
          <a:lstStyle/>
          <a:p>
            <a:pPr>
              <a:spcBef>
                <a:spcPts val="600"/>
              </a:spcBef>
              <a:spcAft>
                <a:spcPts val="600"/>
              </a:spcAft>
              <a:defRPr/>
            </a:pPr>
            <a:r>
              <a:rPr lang="fr-FR" sz="3200" dirty="0">
                <a:hlinkClick r:id="rId2"/>
              </a:rPr>
              <a:t>Éléments pour l’appréciation du niveau de maîtrise satisfaisant en fin de cycle 3</a:t>
            </a:r>
            <a:endParaRPr lang="fr-FR" sz="3200" dirty="0"/>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35818324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25603" name="Text Box 2"/>
          <p:cNvSpPr txBox="1">
            <a:spLocks noChangeArrowheads="1"/>
          </p:cNvSpPr>
          <p:nvPr/>
        </p:nvSpPr>
        <p:spPr bwMode="auto">
          <a:xfrm>
            <a:off x="1601788" y="1358900"/>
            <a:ext cx="6121400" cy="830997"/>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fr-FR" altLang="fr-FR" sz="2400" b="1" dirty="0" smtClean="0">
                <a:solidFill>
                  <a:schemeClr val="tx2"/>
                </a:solidFill>
              </a:rPr>
              <a:t>Document d’accompagnement EDUSCOL </a:t>
            </a:r>
            <a:endParaRPr lang="fr-FR" altLang="fr-FR" sz="2400" b="1" dirty="0"/>
          </a:p>
        </p:txBody>
      </p:sp>
      <p:sp>
        <p:nvSpPr>
          <p:cNvPr id="2" name="ZoneTexte 1"/>
          <p:cNvSpPr txBox="1"/>
          <p:nvPr/>
        </p:nvSpPr>
        <p:spPr>
          <a:xfrm>
            <a:off x="1274192" y="3246630"/>
            <a:ext cx="7021512" cy="1077218"/>
          </a:xfrm>
          <a:prstGeom prst="rect">
            <a:avLst/>
          </a:prstGeom>
          <a:noFill/>
        </p:spPr>
        <p:txBody>
          <a:bodyPr>
            <a:spAutoFit/>
          </a:bodyPr>
          <a:lstStyle/>
          <a:p>
            <a:pPr>
              <a:spcBef>
                <a:spcPts val="600"/>
              </a:spcBef>
              <a:spcAft>
                <a:spcPts val="600"/>
              </a:spcAft>
              <a:defRPr/>
            </a:pPr>
            <a:r>
              <a:rPr lang="fr-FR" sz="3200" dirty="0" smtClean="0">
                <a:hlinkClick r:id="rId2"/>
              </a:rPr>
              <a:t>Evaluation des niveaux de maîtrise du socle commun en français</a:t>
            </a:r>
            <a:endParaRPr lang="fr-FR" sz="3200" dirty="0"/>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33050109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2"/>
          <p:cNvSpPr>
            <a:spLocks noChangeArrowheads="1"/>
          </p:cNvSpPr>
          <p:nvPr/>
        </p:nvSpPr>
        <p:spPr bwMode="auto">
          <a:xfrm>
            <a:off x="30163" y="1303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endParaRPr lang="fr-FR" altLang="fr-FR" sz="1800"/>
          </a:p>
        </p:txBody>
      </p:sp>
      <p:sp>
        <p:nvSpPr>
          <p:cNvPr id="25603" name="Text Box 2"/>
          <p:cNvSpPr txBox="1">
            <a:spLocks noChangeArrowheads="1"/>
          </p:cNvSpPr>
          <p:nvPr/>
        </p:nvSpPr>
        <p:spPr bwMode="auto">
          <a:xfrm>
            <a:off x="1601788" y="1358900"/>
            <a:ext cx="6121400" cy="830997"/>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Arial" charset="0"/>
              </a:defRPr>
            </a:lvl1pPr>
            <a:lvl2pPr marL="742950" indent="-285750">
              <a:defRPr sz="2000">
                <a:solidFill>
                  <a:schemeClr val="tx1"/>
                </a:solidFill>
                <a:latin typeface="Arial" charset="0"/>
              </a:defRPr>
            </a:lvl2pPr>
            <a:lvl3pPr marL="1143000" indent="-228600">
              <a:defRPr sz="2000">
                <a:solidFill>
                  <a:schemeClr val="tx1"/>
                </a:solidFill>
                <a:latin typeface="Arial" charset="0"/>
              </a:defRPr>
            </a:lvl3pPr>
            <a:lvl4pPr marL="1600200" indent="-228600">
              <a:defRPr sz="2000">
                <a:solidFill>
                  <a:schemeClr val="tx1"/>
                </a:solidFill>
                <a:latin typeface="Arial" charset="0"/>
              </a:defRPr>
            </a:lvl4pPr>
            <a:lvl5pPr marL="2057400" indent="-22860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fr-FR" altLang="fr-FR" sz="2400" b="1" dirty="0" smtClean="0">
                <a:solidFill>
                  <a:schemeClr val="tx2"/>
                </a:solidFill>
              </a:rPr>
              <a:t>Document d’accompagnement EDUSCOL </a:t>
            </a:r>
            <a:endParaRPr lang="fr-FR" altLang="fr-FR" sz="2400" b="1" dirty="0"/>
          </a:p>
        </p:txBody>
      </p:sp>
      <p:sp>
        <p:nvSpPr>
          <p:cNvPr id="2" name="ZoneTexte 1"/>
          <p:cNvSpPr txBox="1"/>
          <p:nvPr/>
        </p:nvSpPr>
        <p:spPr>
          <a:xfrm>
            <a:off x="1274192" y="3246630"/>
            <a:ext cx="7021512" cy="1569660"/>
          </a:xfrm>
          <a:prstGeom prst="rect">
            <a:avLst/>
          </a:prstGeom>
          <a:noFill/>
        </p:spPr>
        <p:txBody>
          <a:bodyPr>
            <a:spAutoFit/>
          </a:bodyPr>
          <a:lstStyle/>
          <a:p>
            <a:pPr>
              <a:spcBef>
                <a:spcPts val="600"/>
              </a:spcBef>
              <a:spcAft>
                <a:spcPts val="600"/>
              </a:spcAft>
              <a:defRPr/>
            </a:pPr>
            <a:r>
              <a:rPr lang="fr-FR" sz="3200" dirty="0" smtClean="0">
                <a:hlinkClick r:id="rId2"/>
              </a:rPr>
              <a:t>FICHE RESSOURCE: REDIGER LE BILAN DE FIN DE CYCLE DANS LE LSU, PLACE DU CONSEIL DE CYCLE</a:t>
            </a:r>
            <a:endParaRPr lang="fr-FR" sz="3200" dirty="0"/>
          </a:p>
        </p:txBody>
      </p:sp>
      <p:sp>
        <p:nvSpPr>
          <p:cNvPr id="5" name="Espace réservé du pied de page 3"/>
          <p:cNvSpPr txBox="1">
            <a:spLocks/>
          </p:cNvSpPr>
          <p:nvPr/>
        </p:nvSpPr>
        <p:spPr>
          <a:xfrm>
            <a:off x="3124200" y="6356350"/>
            <a:ext cx="2895600" cy="365125"/>
          </a:xfrm>
          <a:prstGeom prst="rect">
            <a:avLst/>
          </a:prstGeom>
        </p:spPr>
        <p:txBody>
          <a:bodyPr/>
          <a:ls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1100" dirty="0" smtClean="0">
                <a:solidFill>
                  <a:schemeClr val="bg1">
                    <a:lumMod val="50000"/>
                  </a:schemeClr>
                </a:solidFill>
              </a:rPr>
              <a:t>DDEC85 - Services 1er et 2nd degrés - </a:t>
            </a:r>
            <a:endParaRPr lang="fr-FR" sz="1100" dirty="0">
              <a:solidFill>
                <a:schemeClr val="bg1">
                  <a:lumMod val="50000"/>
                </a:schemeClr>
              </a:solidFill>
            </a:endParaRPr>
          </a:p>
        </p:txBody>
      </p:sp>
    </p:spTree>
    <p:extLst>
      <p:ext uri="{BB962C8B-B14F-4D97-AF65-F5344CB8AC3E}">
        <p14:creationId xmlns:p14="http://schemas.microsoft.com/office/powerpoint/2010/main" val="402089519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TotalTime>
  <Words>1053</Words>
  <Application>Microsoft Office PowerPoint</Application>
  <PresentationFormat>Affichage à l'écran (4:3)</PresentationFormat>
  <Paragraphs>146</Paragraphs>
  <Slides>22</Slides>
  <Notes>3</Notes>
  <HiddenSlides>0</HiddenSlides>
  <MMClips>0</MMClips>
  <ScaleCrop>false</ScaleCrop>
  <HeadingPairs>
    <vt:vector size="6" baseType="variant">
      <vt:variant>
        <vt:lpstr>Thème</vt:lpstr>
      </vt:variant>
      <vt:variant>
        <vt:i4>2</vt:i4>
      </vt:variant>
      <vt:variant>
        <vt:lpstr>Serveurs OLE incorporés</vt:lpstr>
      </vt:variant>
      <vt:variant>
        <vt:i4>1</vt:i4>
      </vt:variant>
      <vt:variant>
        <vt:lpstr>Titres des diapositives</vt:lpstr>
      </vt:variant>
      <vt:variant>
        <vt:i4>22</vt:i4>
      </vt:variant>
    </vt:vector>
  </HeadingPairs>
  <TitlesOfParts>
    <vt:vector size="25" baseType="lpstr">
      <vt:lpstr>1_Conception personnalisée</vt:lpstr>
      <vt:lpstr>Conception personnalisée</vt:lpstr>
      <vt:lpstr>Feuille de calcul</vt:lpstr>
      <vt:lpstr>Présentation PowerPoint</vt:lpstr>
      <vt:lpstr> LA LOGIQUE COMPETENCE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Ca2m graphique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Helene Johnson</dc:creator>
  <cp:lastModifiedBy>Nicolas Meriau</cp:lastModifiedBy>
  <cp:revision>78</cp:revision>
  <dcterms:created xsi:type="dcterms:W3CDTF">2015-07-17T08:33:25Z</dcterms:created>
  <dcterms:modified xsi:type="dcterms:W3CDTF">2017-09-15T14:15:01Z</dcterms:modified>
</cp:coreProperties>
</file>