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660" r:id="rId2"/>
  </p:sldMasterIdLst>
  <p:notesMasterIdLst>
    <p:notesMasterId r:id="rId1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tyle léger 3 - Accentuation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 autoAdjust="0"/>
    <p:restoredTop sz="89948" autoAdjust="0"/>
  </p:normalViewPr>
  <p:slideViewPr>
    <p:cSldViewPr snapToGrid="0" snapToObjects="1">
      <p:cViewPr>
        <p:scale>
          <a:sx n="100" d="100"/>
          <a:sy n="100" d="100"/>
        </p:scale>
        <p:origin x="-1938" y="-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A3163-5BB3-406A-9447-599D7D90C508}" type="datetimeFigureOut">
              <a:rPr lang="fr-FR" smtClean="0"/>
              <a:t>15/09/2017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236DAF-FC65-4D8F-9985-7EC033CBA0B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7630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580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178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2573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812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03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358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296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516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492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031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327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268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6743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46354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675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9563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8222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27624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2051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9766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320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725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029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46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1.jp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39620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Le travail personnel de l’élève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9" y="1368162"/>
            <a:ext cx="717997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Le travail personnel de l’élève nécessite une </a:t>
            </a:r>
            <a:r>
              <a:rPr lang="fr-FR" b="1" dirty="0" smtClean="0">
                <a:solidFill>
                  <a:srgbClr val="FF0000"/>
                </a:solidFill>
              </a:rPr>
              <a:t>implication</a:t>
            </a:r>
            <a:r>
              <a:rPr lang="fr-FR" dirty="0" smtClean="0"/>
              <a:t> de sa part, pour :</a:t>
            </a:r>
          </a:p>
          <a:p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O</a:t>
            </a:r>
            <a:r>
              <a:rPr lang="fr-FR" dirty="0" smtClean="0"/>
              <a:t>bserver, écouter, lire, chercher, …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Réagir, questionner, analyser, …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S’entrainer, mémoriser, exercer, appliquer, reproduire, imiter, repérer, …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Transférer, produire, créer, …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754318" y="3553032"/>
            <a:ext cx="659501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Et ce,</a:t>
            </a:r>
          </a:p>
          <a:p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 smtClean="0"/>
              <a:t>Que ce travail personnel se déroule </a:t>
            </a:r>
            <a:r>
              <a:rPr lang="fr-FR" b="1" dirty="0" smtClean="0"/>
              <a:t>en classe </a:t>
            </a:r>
            <a:r>
              <a:rPr lang="fr-FR" dirty="0" smtClean="0"/>
              <a:t>ou </a:t>
            </a:r>
            <a:r>
              <a:rPr lang="fr-FR" b="1" dirty="0" smtClean="0"/>
              <a:t>hors de la classe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Que ce travail personnel s’exécute </a:t>
            </a:r>
            <a:r>
              <a:rPr lang="fr-FR" b="1" dirty="0" smtClean="0"/>
              <a:t>seul</a:t>
            </a:r>
            <a:r>
              <a:rPr lang="fr-FR" dirty="0" smtClean="0"/>
              <a:t> ou à </a:t>
            </a:r>
            <a:r>
              <a:rPr lang="fr-FR" b="1" dirty="0" smtClean="0"/>
              <a:t>plusieurs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Que ce travail personnel se réalise </a:t>
            </a:r>
            <a:r>
              <a:rPr lang="fr-FR" b="1" dirty="0" smtClean="0"/>
              <a:t>avec une aide</a:t>
            </a:r>
            <a:r>
              <a:rPr lang="fr-FR" dirty="0" smtClean="0"/>
              <a:t> ou </a:t>
            </a:r>
            <a:r>
              <a:rPr lang="fr-FR" b="1" dirty="0" smtClean="0"/>
              <a:t>sans aide</a:t>
            </a:r>
          </a:p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7572375" y="285750"/>
            <a:ext cx="1335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Document 5</a:t>
            </a:r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908204" y="556890"/>
            <a:ext cx="57606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Le travail personnel de l’élève dans la classe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257639" y="2667572"/>
            <a:ext cx="689633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dirty="0" smtClean="0"/>
              <a:t>Le travail personnel nécessite alors un engagement</a:t>
            </a:r>
          </a:p>
          <a:p>
            <a:pPr marL="285750" indent="-285750" algn="just">
              <a:buFontTx/>
              <a:buChar char="-"/>
            </a:pPr>
            <a:r>
              <a:rPr lang="fr-FR" dirty="0" smtClean="0"/>
              <a:t>celui-ci s’effectue à partir du </a:t>
            </a:r>
            <a:r>
              <a:rPr lang="fr-FR" b="1" dirty="0" smtClean="0"/>
              <a:t>sentiment de compétence</a:t>
            </a:r>
          </a:p>
          <a:p>
            <a:pPr algn="just"/>
            <a:endParaRPr lang="fr-FR" dirty="0" smtClean="0"/>
          </a:p>
          <a:p>
            <a:pPr algn="just"/>
            <a:r>
              <a:rPr lang="fr-FR" dirty="0" smtClean="0"/>
              <a:t>Le travail personnel s’inscrit dans un </a:t>
            </a:r>
            <a:r>
              <a:rPr lang="fr-FR" b="1" dirty="0" smtClean="0"/>
              <a:t>cadre collectif</a:t>
            </a:r>
          </a:p>
          <a:p>
            <a:pPr marL="285750" indent="-285750" algn="just">
              <a:buFontTx/>
              <a:buChar char="-"/>
            </a:pPr>
            <a:r>
              <a:rPr lang="fr-FR" dirty="0" smtClean="0"/>
              <a:t>Travail coopératif ou collaboratif, riche en interactions</a:t>
            </a:r>
          </a:p>
          <a:p>
            <a:pPr marL="285750" indent="-285750" algn="just">
              <a:buFontTx/>
              <a:buChar char="-"/>
            </a:pPr>
            <a:r>
              <a:rPr lang="fr-FR" dirty="0" smtClean="0"/>
              <a:t>Travail réflexif</a:t>
            </a:r>
          </a:p>
          <a:p>
            <a:pPr marL="742950" lvl="1" indent="-285750" algn="just">
              <a:buFontTx/>
              <a:buChar char="-"/>
            </a:pPr>
            <a:r>
              <a:rPr lang="fr-FR" dirty="0" smtClean="0"/>
              <a:t>Qui accorde une place à l’erreur</a:t>
            </a:r>
          </a:p>
          <a:p>
            <a:pPr marL="742950" lvl="1" indent="-285750" algn="just">
              <a:buFontTx/>
              <a:buChar char="-"/>
            </a:pPr>
            <a:r>
              <a:rPr lang="fr-FR" dirty="0" smtClean="0"/>
              <a:t>Qui réhabilite les écrits intermédiaires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294028" y="1416289"/>
            <a:ext cx="59441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Il s’agit se susciter </a:t>
            </a:r>
            <a:r>
              <a:rPr lang="fr-FR" b="1" dirty="0" smtClean="0">
                <a:solidFill>
                  <a:srgbClr val="FF0000"/>
                </a:solidFill>
              </a:rPr>
              <a:t>l’engagement</a:t>
            </a:r>
            <a:r>
              <a:rPr lang="fr-FR" dirty="0" smtClean="0"/>
              <a:t> et </a:t>
            </a:r>
            <a:r>
              <a:rPr lang="fr-FR" b="1" dirty="0" smtClean="0">
                <a:solidFill>
                  <a:srgbClr val="FF0000"/>
                </a:solidFill>
              </a:rPr>
              <a:t>la persévérance </a:t>
            </a:r>
            <a:r>
              <a:rPr lang="fr-FR" dirty="0" smtClean="0"/>
              <a:t>de l’élève.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0045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11529" y="563765"/>
            <a:ext cx="61030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Le travail personnel de l’élève hors de la classe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9" y="1368162"/>
            <a:ext cx="6121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L’élève </a:t>
            </a:r>
            <a:r>
              <a:rPr lang="fr-FR" b="1" dirty="0" smtClean="0"/>
              <a:t>s’implique</a:t>
            </a:r>
            <a:r>
              <a:rPr lang="fr-FR" dirty="0" smtClean="0"/>
              <a:t> d’autant plus dans son travail personnel si …. </a:t>
            </a:r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843840"/>
              </p:ext>
            </p:extLst>
          </p:nvPr>
        </p:nvGraphicFramePr>
        <p:xfrm>
          <a:off x="1523998" y="1857638"/>
          <a:ext cx="7090612" cy="420624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545306"/>
                <a:gridCol w="3545306"/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400" b="1" dirty="0" smtClean="0"/>
                        <a:t>Une cohérence est établie</a:t>
                      </a:r>
                      <a:r>
                        <a:rPr lang="fr-FR" sz="1400" b="1" baseline="0" dirty="0" smtClean="0"/>
                        <a:t> entre le travail en classe et hors de la classe</a:t>
                      </a:r>
                      <a:endParaRPr lang="fr-F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b="0" dirty="0" smtClean="0"/>
                        <a:t>Compétences développées préalablement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b="0" dirty="0" smtClean="0"/>
                        <a:t>Compétences de base consolidées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b="0" dirty="0" smtClean="0"/>
                        <a:t>Pas un travail à terminer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b="0" dirty="0" smtClean="0"/>
                        <a:t>Des activités non difficiles</a:t>
                      </a:r>
                      <a:endParaRPr lang="fr-FR" sz="14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400" b="1" dirty="0" smtClean="0"/>
                        <a:t>Du</a:t>
                      </a:r>
                      <a:r>
                        <a:rPr lang="fr-FR" sz="1400" b="1" baseline="0" dirty="0" smtClean="0"/>
                        <a:t> sens est donné au travail personnel</a:t>
                      </a:r>
                      <a:endParaRPr lang="fr-F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 smtClean="0"/>
                        <a:t>Attentes de l’enseignant clairement explicitées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 smtClean="0"/>
                        <a:t>Finalité du travail demandé clairement explicitée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 smtClean="0"/>
                        <a:t>Contrôle/correction, exploitation du travail demandé envisagés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400" b="1" dirty="0" smtClean="0"/>
                        <a:t>Le travail personnel hors de la classe est rendu visible et lisible pour tous </a:t>
                      </a:r>
                      <a:endParaRPr lang="fr-F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 smtClean="0"/>
                        <a:t>Clarté des consignes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 smtClean="0"/>
                        <a:t>Compréhension des consignes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 smtClean="0"/>
                        <a:t>Valorisation du travail</a:t>
                      </a:r>
                      <a:endParaRPr lang="fr-FR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400" b="1" dirty="0" smtClean="0"/>
                        <a:t>La faisabilité du travail demandé est assurée</a:t>
                      </a:r>
                      <a:endParaRPr lang="fr-F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 smtClean="0"/>
                        <a:t>Régularité et faisabilité en</a:t>
                      </a:r>
                      <a:r>
                        <a:rPr lang="fr-FR" sz="1400" baseline="0" dirty="0" smtClean="0"/>
                        <a:t> vue de développer l’autonomie et le goût de l’étude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baseline="0" dirty="0" smtClean="0"/>
                        <a:t>Volume horaire cumulé réalisable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baseline="0" dirty="0" smtClean="0"/>
                        <a:t>Fruit d’une réflexion collective</a:t>
                      </a:r>
                      <a:endParaRPr lang="fr-FR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147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000085" y="920227"/>
            <a:ext cx="58859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0070C0"/>
                </a:solidFill>
              </a:rPr>
              <a:t>Le travail personnel de l’élève : </a:t>
            </a:r>
          </a:p>
          <a:p>
            <a:pPr algn="ctr"/>
            <a:r>
              <a:rPr lang="fr-FR" sz="2400" b="1" dirty="0" smtClean="0">
                <a:solidFill>
                  <a:srgbClr val="0070C0"/>
                </a:solidFill>
              </a:rPr>
              <a:t>Quelles adaptations en fonction des besoins </a:t>
            </a:r>
          </a:p>
          <a:p>
            <a:pPr algn="ctr"/>
            <a:r>
              <a:rPr lang="fr-FR" sz="2400" b="1" dirty="0" smtClean="0">
                <a:solidFill>
                  <a:srgbClr val="0070C0"/>
                </a:solidFill>
              </a:rPr>
              <a:t>et des capacités des élèves?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87594" y="2631373"/>
            <a:ext cx="5165581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Quelques exemples :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Nombre </a:t>
            </a:r>
            <a:r>
              <a:rPr lang="fr-FR" dirty="0"/>
              <a:t>variable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d’exercices 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Niveaux </a:t>
            </a:r>
            <a:r>
              <a:rPr lang="fr-FR" dirty="0"/>
              <a:t>variables de difficulté</a:t>
            </a:r>
            <a:endParaRPr lang="fr-FR" dirty="0" smtClean="0"/>
          </a:p>
          <a:p>
            <a:pPr marL="285750" indent="-285750">
              <a:buFontTx/>
              <a:buChar char="-"/>
            </a:pPr>
            <a:r>
              <a:rPr lang="fr-FR" dirty="0" smtClean="0"/>
              <a:t>Longueur variable des exercices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Avec aide ou sans aide (outils, enseignant, pair, …)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Qualité de la production attendue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Forme de la production attendue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….</a:t>
            </a:r>
            <a:endParaRPr lang="fr-FR" dirty="0"/>
          </a:p>
        </p:txBody>
      </p:sp>
      <p:pic>
        <p:nvPicPr>
          <p:cNvPr id="2051" name="Picture 3" descr="C:\Users\nicolas.meriau.DDEC85\Google Drive\Plan de classement DEC\F3 Animation pédagogique\D2 Les cycles\Cycle 3\Animations Nouveau Cycle 3\Animation 17-18 Cycle3\Module Autonomie et apprentissages\Image 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133" y="2631373"/>
            <a:ext cx="2652816" cy="2992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441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607118" y="920227"/>
            <a:ext cx="4671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0070C0"/>
                </a:solidFill>
              </a:rPr>
              <a:t>Quels types de travail à la maison?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57350" y="1581835"/>
            <a:ext cx="66675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altLang="fr-FR" dirty="0" smtClean="0"/>
              <a:t>En fonction des différentes </a:t>
            </a:r>
            <a:r>
              <a:rPr lang="fr-FR" altLang="fr-FR" dirty="0"/>
              <a:t>phases dans le processus d’apprentissage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" y="3301997"/>
            <a:ext cx="1079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1569" y="3403600"/>
            <a:ext cx="1169987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75" y="3403599"/>
            <a:ext cx="1530350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078" y="3394075"/>
            <a:ext cx="1085850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5" y="3394074"/>
            <a:ext cx="1354137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468" y="3393280"/>
            <a:ext cx="1262063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" y="3059111"/>
            <a:ext cx="135255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75" y="2463798"/>
            <a:ext cx="4057650" cy="236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5" y="2549525"/>
            <a:ext cx="2819400" cy="200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 Box 17"/>
          <p:cNvSpPr txBox="1">
            <a:spLocks noChangeArrowheads="1"/>
          </p:cNvSpPr>
          <p:nvPr/>
        </p:nvSpPr>
        <p:spPr bwMode="auto">
          <a:xfrm>
            <a:off x="1146175" y="4962525"/>
            <a:ext cx="51689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altLang="fr-FR" b="1" dirty="0">
                <a:solidFill>
                  <a:srgbClr val="00B050"/>
                </a:solidFill>
              </a:rPr>
              <a:t>Peut faire l’objet du travail à la maison</a:t>
            </a:r>
          </a:p>
        </p:txBody>
      </p:sp>
      <p:sp>
        <p:nvSpPr>
          <p:cNvPr id="19" name="Text Box 15"/>
          <p:cNvSpPr txBox="1">
            <a:spLocks noChangeArrowheads="1"/>
          </p:cNvSpPr>
          <p:nvPr/>
        </p:nvSpPr>
        <p:spPr bwMode="auto">
          <a:xfrm>
            <a:off x="1146175" y="5331857"/>
            <a:ext cx="294548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altLang="fr-FR" b="1" dirty="0">
                <a:solidFill>
                  <a:srgbClr val="FF0000"/>
                </a:solidFill>
              </a:rPr>
              <a:t>Nécessairement fait en cours</a:t>
            </a:r>
          </a:p>
        </p:txBody>
      </p:sp>
      <p:sp>
        <p:nvSpPr>
          <p:cNvPr id="4" name="Flèche droite 3"/>
          <p:cNvSpPr/>
          <p:nvPr/>
        </p:nvSpPr>
        <p:spPr>
          <a:xfrm>
            <a:off x="850900" y="3990972"/>
            <a:ext cx="7971631" cy="229393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218" y="4554537"/>
            <a:ext cx="1939132" cy="2316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9379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607118" y="920227"/>
            <a:ext cx="4671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0070C0"/>
                </a:solidFill>
              </a:rPr>
              <a:t>Quels types de travail à la maison?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57349" y="1581835"/>
            <a:ext cx="71628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altLang="fr-FR" b="1" dirty="0" smtClean="0">
                <a:solidFill>
                  <a:schemeClr val="tx2"/>
                </a:solidFill>
              </a:rPr>
              <a:t>(</a:t>
            </a:r>
            <a:r>
              <a:rPr lang="fr-FR" altLang="fr-FR" b="1" dirty="0">
                <a:solidFill>
                  <a:schemeClr val="tx2"/>
                </a:solidFill>
              </a:rPr>
              <a:t>extrait du rapport du Haut Conseil de l’Évaluation de l’École : </a:t>
            </a:r>
            <a:endParaRPr lang="fr-FR" altLang="fr-FR" b="1" dirty="0" smtClean="0">
              <a:solidFill>
                <a:schemeClr val="tx2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altLang="fr-FR" b="1" dirty="0" smtClean="0">
                <a:solidFill>
                  <a:schemeClr val="tx2"/>
                </a:solidFill>
              </a:rPr>
              <a:t>«</a:t>
            </a:r>
            <a:r>
              <a:rPr lang="fr-FR" altLang="fr-FR" b="1" i="1" dirty="0">
                <a:solidFill>
                  <a:schemeClr val="tx2"/>
                </a:solidFill>
              </a:rPr>
              <a:t> Le travail des élèves pour l’école en dehors de l’école </a:t>
            </a:r>
            <a:r>
              <a:rPr lang="fr-FR" altLang="fr-FR" b="1" dirty="0">
                <a:solidFill>
                  <a:schemeClr val="tx2"/>
                </a:solidFill>
              </a:rPr>
              <a:t>» Décembre 2004</a:t>
            </a: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2046573" y="3068638"/>
            <a:ext cx="6481763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altLang="fr-FR" sz="2000" b="1" i="1" u="sng" dirty="0">
                <a:solidFill>
                  <a:schemeClr val="tx1"/>
                </a:solidFill>
              </a:rPr>
              <a:t>Les devoirs de préparation</a:t>
            </a:r>
            <a:r>
              <a:rPr lang="fr-FR" altLang="fr-FR" sz="2000" b="1" i="1" dirty="0">
                <a:solidFill>
                  <a:schemeClr val="tx1"/>
                </a:solidFill>
              </a:rPr>
              <a:t> :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fr-FR" altLang="fr-FR" sz="2000" b="1" i="1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Tx/>
              <a:buBlip>
                <a:blip r:embed="rId4"/>
              </a:buBlip>
            </a:pPr>
            <a:r>
              <a:rPr lang="fr-FR" altLang="fr-FR" sz="2000" dirty="0">
                <a:solidFill>
                  <a:schemeClr val="tx1"/>
                </a:solidFill>
              </a:rPr>
              <a:t> visent à donner à l'élève une connaissance minimale d'un sujet avant d'aborder la leçon en classe.</a:t>
            </a:r>
          </a:p>
          <a:p>
            <a:pPr>
              <a:buClr>
                <a:srgbClr val="000000"/>
              </a:buClr>
              <a:buSzPct val="100000"/>
              <a:buFontTx/>
              <a:buBlip>
                <a:blip r:embed="rId4"/>
              </a:buBlip>
            </a:pPr>
            <a:r>
              <a:rPr lang="fr-FR" altLang="fr-FR" sz="2000" dirty="0">
                <a:solidFill>
                  <a:schemeClr val="tx1"/>
                </a:solidFill>
              </a:rPr>
              <a:t> l'efficacité de ces devoirs est prouvée à partir du moment où les directives sont suffisamment claires et que le rythme des élèves est respecté. (</a:t>
            </a:r>
            <a:r>
              <a:rPr lang="fr-FR" altLang="fr-FR" sz="1400" dirty="0">
                <a:solidFill>
                  <a:schemeClr val="tx1"/>
                </a:solidFill>
              </a:rPr>
              <a:t>En effet, les élèves les plus lents doivent consacrer un temps plus important à ces lectures préparatoires)</a:t>
            </a:r>
          </a:p>
        </p:txBody>
      </p:sp>
    </p:spTree>
    <p:extLst>
      <p:ext uri="{BB962C8B-B14F-4D97-AF65-F5344CB8AC3E}">
        <p14:creationId xmlns:p14="http://schemas.microsoft.com/office/powerpoint/2010/main" val="275972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607118" y="920227"/>
            <a:ext cx="4671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0070C0"/>
                </a:solidFill>
              </a:rPr>
              <a:t>Quels types de travail à la maison?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57349" y="1581835"/>
            <a:ext cx="71628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altLang="fr-FR" b="1" dirty="0" smtClean="0">
                <a:solidFill>
                  <a:schemeClr val="tx2"/>
                </a:solidFill>
              </a:rPr>
              <a:t>(</a:t>
            </a:r>
            <a:r>
              <a:rPr lang="fr-FR" altLang="fr-FR" b="1" dirty="0">
                <a:solidFill>
                  <a:schemeClr val="tx2"/>
                </a:solidFill>
              </a:rPr>
              <a:t>extrait du rapport du Haut Conseil de l’Évaluation de l’École : </a:t>
            </a:r>
            <a:endParaRPr lang="fr-FR" altLang="fr-FR" b="1" dirty="0" smtClean="0">
              <a:solidFill>
                <a:schemeClr val="tx2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altLang="fr-FR" b="1" dirty="0" smtClean="0">
                <a:solidFill>
                  <a:schemeClr val="tx2"/>
                </a:solidFill>
              </a:rPr>
              <a:t>«</a:t>
            </a:r>
            <a:r>
              <a:rPr lang="fr-FR" altLang="fr-FR" b="1" i="1" dirty="0">
                <a:solidFill>
                  <a:schemeClr val="tx2"/>
                </a:solidFill>
              </a:rPr>
              <a:t> Le travail des élèves pour l’école en dehors de l’école </a:t>
            </a:r>
            <a:r>
              <a:rPr lang="fr-FR" altLang="fr-FR" b="1" dirty="0">
                <a:solidFill>
                  <a:schemeClr val="tx2"/>
                </a:solidFill>
              </a:rPr>
              <a:t>» Décembre 2004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051050" y="2682875"/>
            <a:ext cx="6481763" cy="356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altLang="fr-FR" sz="2000" b="1" i="1" u="sng" dirty="0">
                <a:solidFill>
                  <a:schemeClr val="tx1"/>
                </a:solidFill>
              </a:rPr>
              <a:t>Les devoirs de pratique :</a:t>
            </a:r>
            <a:r>
              <a:rPr lang="fr-FR" altLang="fr-FR" sz="1400" dirty="0">
                <a:solidFill>
                  <a:schemeClr val="tx1"/>
                </a:solidFill>
              </a:rPr>
              <a:t> (type de devoirs le plus utilisé)</a:t>
            </a:r>
            <a:endParaRPr lang="fr-FR" altLang="fr-FR" sz="1400" b="1" i="1" u="sng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fr-FR" altLang="fr-FR" sz="1400" b="1" i="1" u="sng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Tx/>
              <a:buBlip>
                <a:blip r:embed="rId4"/>
              </a:buBlip>
            </a:pPr>
            <a:r>
              <a:rPr lang="fr-FR" altLang="fr-FR" sz="2000" dirty="0">
                <a:solidFill>
                  <a:schemeClr val="tx1"/>
                </a:solidFill>
              </a:rPr>
              <a:t> censés renforcer les acquis d'une leçon antérieure.</a:t>
            </a:r>
          </a:p>
          <a:p>
            <a:pPr>
              <a:buClr>
                <a:srgbClr val="000000"/>
              </a:buClr>
              <a:buSzPct val="100000"/>
              <a:buFontTx/>
              <a:buBlip>
                <a:blip r:embed="rId4"/>
              </a:buBlip>
            </a:pPr>
            <a:r>
              <a:rPr lang="fr-FR" altLang="fr-FR" sz="2000" dirty="0">
                <a:solidFill>
                  <a:schemeClr val="tx1"/>
                </a:solidFill>
              </a:rPr>
              <a:t> leur efficacité est discutable car ce travail peut facilement devenir mécanique et ennuyeux</a:t>
            </a:r>
          </a:p>
          <a:p>
            <a:pPr>
              <a:buClr>
                <a:srgbClr val="000000"/>
              </a:buClr>
              <a:buSzPct val="100000"/>
              <a:buFontTx/>
              <a:buBlip>
                <a:blip r:embed="rId4"/>
              </a:buBlip>
            </a:pPr>
            <a:r>
              <a:rPr lang="fr-FR" altLang="fr-FR" sz="2000" dirty="0">
                <a:solidFill>
                  <a:schemeClr val="tx1"/>
                </a:solidFill>
              </a:rPr>
              <a:t> la rétroaction est ici essentielle pour corriger rapidement les erreurs des élèves (</a:t>
            </a:r>
            <a:r>
              <a:rPr lang="fr-FR" altLang="fr-FR" sz="1400" dirty="0">
                <a:solidFill>
                  <a:schemeClr val="tx1"/>
                </a:solidFill>
              </a:rPr>
              <a:t>et éviter que ces derniers ne les répètent.)</a:t>
            </a:r>
          </a:p>
          <a:p>
            <a:pPr>
              <a:buClr>
                <a:srgbClr val="000000"/>
              </a:buClr>
              <a:buSzPct val="100000"/>
              <a:buFontTx/>
              <a:buBlip>
                <a:blip r:embed="rId4"/>
              </a:buBlip>
            </a:pPr>
            <a:r>
              <a:rPr lang="fr-FR" altLang="fr-FR" sz="2000" dirty="0">
                <a:solidFill>
                  <a:schemeClr val="tx1"/>
                </a:solidFill>
              </a:rPr>
              <a:t> une efficacité croissante si les devoirs concernent des connaissances qui ont été apprises quelques temps avant plutôt que des matières vues le jour même.  </a:t>
            </a:r>
          </a:p>
        </p:txBody>
      </p:sp>
    </p:spTree>
    <p:extLst>
      <p:ext uri="{BB962C8B-B14F-4D97-AF65-F5344CB8AC3E}">
        <p14:creationId xmlns:p14="http://schemas.microsoft.com/office/powerpoint/2010/main" val="198879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607118" y="920227"/>
            <a:ext cx="4671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0070C0"/>
                </a:solidFill>
              </a:rPr>
              <a:t>Quels types de travail à la maison?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57349" y="1581835"/>
            <a:ext cx="71628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altLang="fr-FR" b="1" dirty="0" smtClean="0">
                <a:solidFill>
                  <a:schemeClr val="tx2"/>
                </a:solidFill>
              </a:rPr>
              <a:t>(</a:t>
            </a:r>
            <a:r>
              <a:rPr lang="fr-FR" altLang="fr-FR" b="1" dirty="0">
                <a:solidFill>
                  <a:schemeClr val="tx2"/>
                </a:solidFill>
              </a:rPr>
              <a:t>extrait du rapport du Haut Conseil de l’Évaluation de l’École : </a:t>
            </a:r>
            <a:endParaRPr lang="fr-FR" altLang="fr-FR" b="1" dirty="0" smtClean="0">
              <a:solidFill>
                <a:schemeClr val="tx2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altLang="fr-FR" b="1" dirty="0" smtClean="0">
                <a:solidFill>
                  <a:schemeClr val="tx2"/>
                </a:solidFill>
              </a:rPr>
              <a:t>«</a:t>
            </a:r>
            <a:r>
              <a:rPr lang="fr-FR" altLang="fr-FR" b="1" i="1" dirty="0">
                <a:solidFill>
                  <a:schemeClr val="tx2"/>
                </a:solidFill>
              </a:rPr>
              <a:t> Le travail des élèves pour l’école en dehors de l’école </a:t>
            </a:r>
            <a:r>
              <a:rPr lang="fr-FR" altLang="fr-FR" b="1" dirty="0">
                <a:solidFill>
                  <a:schemeClr val="tx2"/>
                </a:solidFill>
              </a:rPr>
              <a:t>» Décembre 2004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051050" y="2889250"/>
            <a:ext cx="6481763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altLang="fr-FR" sz="2000" b="1" i="1" u="sng" dirty="0">
                <a:solidFill>
                  <a:schemeClr val="tx1"/>
                </a:solidFill>
              </a:rPr>
              <a:t>Les devoirs de prolongement :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fr-FR" altLang="fr-FR" sz="2000" b="1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Tx/>
              <a:buBlip>
                <a:blip r:embed="rId4"/>
              </a:buBlip>
            </a:pPr>
            <a:r>
              <a:rPr lang="fr-FR" altLang="fr-FR" sz="2000" dirty="0">
                <a:solidFill>
                  <a:schemeClr val="tx1"/>
                </a:solidFill>
              </a:rPr>
              <a:t> permettent d'étendre les connaissances des élèves à de nouveaux concepts.</a:t>
            </a:r>
          </a:p>
          <a:p>
            <a:pPr>
              <a:buClr>
                <a:srgbClr val="000000"/>
              </a:buClr>
              <a:buSzPct val="100000"/>
              <a:buFontTx/>
              <a:buBlip>
                <a:blip r:embed="rId4"/>
              </a:buBlip>
            </a:pPr>
            <a:r>
              <a:rPr lang="fr-FR" altLang="fr-FR" sz="2000" dirty="0">
                <a:solidFill>
                  <a:schemeClr val="tx1"/>
                </a:solidFill>
              </a:rPr>
              <a:t> requièrent du temps</a:t>
            </a:r>
          </a:p>
          <a:p>
            <a:pPr>
              <a:buClr>
                <a:srgbClr val="000000"/>
              </a:buClr>
              <a:buSzPct val="100000"/>
              <a:buFontTx/>
              <a:buBlip>
                <a:blip r:embed="rId4"/>
              </a:buBlip>
            </a:pPr>
            <a:r>
              <a:rPr lang="fr-FR" altLang="fr-FR" sz="2000" dirty="0">
                <a:solidFill>
                  <a:schemeClr val="tx1"/>
                </a:solidFill>
              </a:rPr>
              <a:t> propices à l’activité de groupes</a:t>
            </a:r>
          </a:p>
          <a:p>
            <a:pPr>
              <a:buClr>
                <a:srgbClr val="000000"/>
              </a:buClr>
              <a:buSzPct val="100000"/>
              <a:buFontTx/>
              <a:buBlip>
                <a:blip r:embed="rId4"/>
              </a:buBlip>
            </a:pPr>
            <a:r>
              <a:rPr lang="fr-FR" altLang="fr-FR" sz="2000" dirty="0">
                <a:solidFill>
                  <a:schemeClr val="tx1"/>
                </a:solidFill>
              </a:rPr>
              <a:t> ce travail peut être source de motivation, notamment pour les élèves performants qui s'ennuient avec les devoirs de pratique. </a:t>
            </a:r>
          </a:p>
        </p:txBody>
      </p:sp>
    </p:spTree>
    <p:extLst>
      <p:ext uri="{BB962C8B-B14F-4D97-AF65-F5344CB8AC3E}">
        <p14:creationId xmlns:p14="http://schemas.microsoft.com/office/powerpoint/2010/main" val="575559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607118" y="920227"/>
            <a:ext cx="4671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0070C0"/>
                </a:solidFill>
              </a:rPr>
              <a:t>Quels types de travail à la maison?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57349" y="1581835"/>
            <a:ext cx="71628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altLang="fr-FR" b="1" dirty="0" smtClean="0">
                <a:solidFill>
                  <a:schemeClr val="tx2"/>
                </a:solidFill>
              </a:rPr>
              <a:t>(</a:t>
            </a:r>
            <a:r>
              <a:rPr lang="fr-FR" altLang="fr-FR" b="1" dirty="0">
                <a:solidFill>
                  <a:schemeClr val="tx2"/>
                </a:solidFill>
              </a:rPr>
              <a:t>extrait du rapport du Haut Conseil de l’Évaluation de l’École : </a:t>
            </a:r>
            <a:endParaRPr lang="fr-FR" altLang="fr-FR" b="1" dirty="0" smtClean="0">
              <a:solidFill>
                <a:schemeClr val="tx2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altLang="fr-FR" b="1" dirty="0" smtClean="0">
                <a:solidFill>
                  <a:schemeClr val="tx2"/>
                </a:solidFill>
              </a:rPr>
              <a:t>«</a:t>
            </a:r>
            <a:r>
              <a:rPr lang="fr-FR" altLang="fr-FR" b="1" i="1" dirty="0">
                <a:solidFill>
                  <a:schemeClr val="tx2"/>
                </a:solidFill>
              </a:rPr>
              <a:t> Le travail des élèves pour l’école en dehors de l’école </a:t>
            </a:r>
            <a:r>
              <a:rPr lang="fr-FR" altLang="fr-FR" b="1" dirty="0">
                <a:solidFill>
                  <a:schemeClr val="tx2"/>
                </a:solidFill>
              </a:rPr>
              <a:t>» Décembre 2004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051050" y="2889250"/>
            <a:ext cx="6481763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altLang="fr-FR" sz="2000" b="1" i="1" u="sng" dirty="0">
                <a:solidFill>
                  <a:schemeClr val="tx1"/>
                </a:solidFill>
              </a:rPr>
              <a:t>Les devoirs créatifs :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altLang="fr-FR" sz="2000" i="1" u="sng" dirty="0">
                <a:solidFill>
                  <a:schemeClr val="tx1"/>
                </a:solidFill>
              </a:rPr>
              <a:t> </a:t>
            </a:r>
          </a:p>
          <a:p>
            <a:pPr>
              <a:buClr>
                <a:srgbClr val="000000"/>
              </a:buClr>
              <a:buSzPct val="100000"/>
              <a:buFontTx/>
              <a:buBlip>
                <a:blip r:embed="rId4"/>
              </a:buBlip>
            </a:pPr>
            <a:r>
              <a:rPr lang="fr-FR" altLang="fr-FR" sz="2000" dirty="0">
                <a:solidFill>
                  <a:schemeClr val="tx1"/>
                </a:solidFill>
              </a:rPr>
              <a:t> mobiliser des concepts dans des situations nouvelles, des contextes nouveaux</a:t>
            </a:r>
          </a:p>
          <a:p>
            <a:pPr>
              <a:buClr>
                <a:srgbClr val="000000"/>
              </a:buClr>
              <a:buSzPct val="100000"/>
              <a:buFontTx/>
              <a:buBlip>
                <a:blip r:embed="rId4"/>
              </a:buBlip>
            </a:pPr>
            <a:r>
              <a:rPr lang="fr-FR" altLang="fr-FR" sz="2000" dirty="0">
                <a:solidFill>
                  <a:schemeClr val="tx1"/>
                </a:solidFill>
              </a:rPr>
              <a:t> réservés aux élèves autonomes</a:t>
            </a:r>
          </a:p>
          <a:p>
            <a:pPr>
              <a:buClr>
                <a:srgbClr val="000000"/>
              </a:buClr>
              <a:buSzPct val="100000"/>
              <a:buFontTx/>
              <a:buBlip>
                <a:blip r:embed="rId4"/>
              </a:buBlip>
            </a:pPr>
            <a:r>
              <a:rPr lang="fr-FR" altLang="fr-FR" sz="2000" dirty="0">
                <a:solidFill>
                  <a:schemeClr val="tx1"/>
                </a:solidFill>
              </a:rPr>
              <a:t> exigent des consignes précises, claires et circonstanciées</a:t>
            </a:r>
          </a:p>
        </p:txBody>
      </p:sp>
    </p:spTree>
    <p:extLst>
      <p:ext uri="{BB962C8B-B14F-4D97-AF65-F5344CB8AC3E}">
        <p14:creationId xmlns:p14="http://schemas.microsoft.com/office/powerpoint/2010/main" val="345765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696</Words>
  <Application>Microsoft Office PowerPoint</Application>
  <PresentationFormat>Affichage à l'écran (4:3)</PresentationFormat>
  <Paragraphs>100</Paragraphs>
  <Slides>9</Slides>
  <Notes>9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9</vt:i4>
      </vt:variant>
    </vt:vector>
  </HeadingPairs>
  <TitlesOfParts>
    <vt:vector size="11" baseType="lpstr">
      <vt:lpstr>1_Conception personnalisée</vt:lpstr>
      <vt:lpstr>Conception personnalisée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Ca2m graphique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Helene Johnson</dc:creator>
  <cp:lastModifiedBy>Nicolas Meriau</cp:lastModifiedBy>
  <cp:revision>89</cp:revision>
  <dcterms:created xsi:type="dcterms:W3CDTF">2015-07-17T08:33:25Z</dcterms:created>
  <dcterms:modified xsi:type="dcterms:W3CDTF">2017-09-15T13:39:44Z</dcterms:modified>
</cp:coreProperties>
</file>