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72" r:id="rId1"/>
    <p:sldMasterId id="2147483660" r:id="rId2"/>
  </p:sldMasterIdLst>
  <p:notesMasterIdLst>
    <p:notesMasterId r:id="rId9"/>
  </p:notesMasterIdLst>
  <p:sldIdLst>
    <p:sldId id="257" r:id="rId3"/>
    <p:sldId id="258" r:id="rId4"/>
    <p:sldId id="259" r:id="rId5"/>
    <p:sldId id="260" r:id="rId6"/>
    <p:sldId id="261" r:id="rId7"/>
    <p:sldId id="262" r:id="rId8"/>
  </p:sldIdLst>
  <p:sldSz cx="9144000" cy="6858000" type="screen4x3"/>
  <p:notesSz cx="6858000" cy="9144000"/>
  <p:defaultTextStyle>
    <a:defPPr>
      <a:defRPr lang="fr-FR"/>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xmlns="">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00F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xmlns=""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08" autoAdjust="0"/>
    <p:restoredTop sz="89948" autoAdjust="0"/>
  </p:normalViewPr>
  <p:slideViewPr>
    <p:cSldViewPr snapToGrid="0" snapToObjects="1">
      <p:cViewPr>
        <p:scale>
          <a:sx n="100" d="100"/>
          <a:sy n="100" d="100"/>
        </p:scale>
        <p:origin x="-690" y="324"/>
      </p:cViewPr>
      <p:guideLst>
        <p:guide orient="horz" pos="2160"/>
        <p:guide pos="2880"/>
      </p:guideLst>
    </p:cSldViewPr>
  </p:slideViewPr>
  <p:outlineViewPr>
    <p:cViewPr>
      <p:scale>
        <a:sx n="33" d="100"/>
        <a:sy n="33" d="100"/>
      </p:scale>
      <p:origin x="0" y="0"/>
    </p:cViewPr>
  </p:outlineViewPr>
  <p:notesTextViewPr>
    <p:cViewPr>
      <p:scale>
        <a:sx n="3" d="2"/>
        <a:sy n="3" d="2"/>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tableStyles" Target="tableStyles.xml"/><Relationship Id="rId3" Type="http://schemas.openxmlformats.org/officeDocument/2006/relationships/slide" Target="slides/slide1.xml"/><Relationship Id="rId7" Type="http://schemas.openxmlformats.org/officeDocument/2006/relationships/slide" Target="slides/slide5.xml"/><Relationship Id="rId12" Type="http://schemas.openxmlformats.org/officeDocument/2006/relationships/theme" Target="theme/theme1.xml"/><Relationship Id="rId2" Type="http://schemas.openxmlformats.org/officeDocument/2006/relationships/slideMaster" Target="slideMasters/slideMaster2.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viewProps" Target="viewProps.xml"/><Relationship Id="rId5" Type="http://schemas.openxmlformats.org/officeDocument/2006/relationships/slide" Target="slides/slide3.xml"/><Relationship Id="rId10" Type="http://schemas.openxmlformats.org/officeDocument/2006/relationships/presProps" Target="presProps.xml"/><Relationship Id="rId4" Type="http://schemas.openxmlformats.org/officeDocument/2006/relationships/slide" Target="slides/slide2.xml"/><Relationship Id="rId9" Type="http://schemas.openxmlformats.org/officeDocument/2006/relationships/notesMaster" Target="notesMasters/notes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e l'en-tête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fr-FR" dirty="0"/>
          </a:p>
        </p:txBody>
      </p:sp>
      <p:sp>
        <p:nvSpPr>
          <p:cNvPr id="3" name="Espace réservé de la date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692A3163-5BB3-406A-9447-599D7D90C508}" type="datetimeFigureOut">
              <a:rPr lang="fr-FR" smtClean="0"/>
              <a:t>28/08/2017</a:t>
            </a:fld>
            <a:endParaRPr lang="fr-FR" dirty="0"/>
          </a:p>
        </p:txBody>
      </p:sp>
      <p:sp>
        <p:nvSpPr>
          <p:cNvPr id="4" name="Espace réservé de l'image des diapositives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endParaRPr lang="fr-FR" dirty="0"/>
          </a:p>
        </p:txBody>
      </p:sp>
      <p:sp>
        <p:nvSpPr>
          <p:cNvPr id="5" name="Espace réservé des commentaires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6" name="Espace réservé du pied de page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fr-FR" dirty="0"/>
          </a:p>
        </p:txBody>
      </p:sp>
      <p:sp>
        <p:nvSpPr>
          <p:cNvPr id="7" name="Espace réservé du numéro de diapositive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46236DAF-FC65-4D8F-9985-7EC033CBA0B9}" type="slidenum">
              <a:rPr lang="fr-FR" smtClean="0"/>
              <a:t>‹N°›</a:t>
            </a:fld>
            <a:endParaRPr lang="fr-FR" dirty="0"/>
          </a:p>
        </p:txBody>
      </p:sp>
    </p:spTree>
    <p:extLst>
      <p:ext uri="{BB962C8B-B14F-4D97-AF65-F5344CB8AC3E}">
        <p14:creationId xmlns:p14="http://schemas.microsoft.com/office/powerpoint/2010/main" val="421763022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r>
              <a:rPr lang="fr-FR" dirty="0" smtClean="0"/>
              <a:t>Les</a:t>
            </a:r>
            <a:r>
              <a:rPr lang="fr-FR" baseline="0" dirty="0" smtClean="0"/>
              <a:t> expressions surlignées correspondent à ce qui constitue les bases d’une relation saine</a:t>
            </a:r>
            <a:endParaRPr lang="fr-FR" dirty="0"/>
          </a:p>
        </p:txBody>
      </p:sp>
      <p:sp>
        <p:nvSpPr>
          <p:cNvPr id="4" name="Espace réservé du numéro de diapositive 3"/>
          <p:cNvSpPr>
            <a:spLocks noGrp="1"/>
          </p:cNvSpPr>
          <p:nvPr>
            <p:ph type="sldNum" sz="quarter" idx="10"/>
          </p:nvPr>
        </p:nvSpPr>
        <p:spPr/>
        <p:txBody>
          <a:bodyPr/>
          <a:lstStyle/>
          <a:p>
            <a:fld id="{46236DAF-FC65-4D8F-9985-7EC033CBA0B9}" type="slidenum">
              <a:rPr lang="fr-FR" smtClean="0"/>
              <a:t>1</a:t>
            </a:fld>
            <a:endParaRPr lang="fr-FR" dirty="0"/>
          </a:p>
        </p:txBody>
      </p:sp>
    </p:spTree>
    <p:extLst>
      <p:ext uri="{BB962C8B-B14F-4D97-AF65-F5344CB8AC3E}">
        <p14:creationId xmlns:p14="http://schemas.microsoft.com/office/powerpoint/2010/main" val="2354098045"/>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pPr marL="0" indent="0">
              <a:buFont typeface="+mj-lt"/>
              <a:buNone/>
            </a:pPr>
            <a:r>
              <a:rPr lang="fr-FR" dirty="0" smtClean="0"/>
              <a:t>1.</a:t>
            </a:r>
            <a:r>
              <a:rPr lang="fr-FR" baseline="0" dirty="0" smtClean="0"/>
              <a:t> </a:t>
            </a:r>
            <a:r>
              <a:rPr lang="fr-FR" dirty="0" smtClean="0"/>
              <a:t>Informer et dialoguer</a:t>
            </a:r>
          </a:p>
          <a:p>
            <a:pPr marL="0" indent="0">
              <a:buNone/>
            </a:pPr>
            <a:r>
              <a:rPr lang="fr-FR" sz="1200" i="1" dirty="0" smtClean="0"/>
              <a:t>« …inviter les parents de façon régulière et non uniquement en cas de difficultés…rencontres individuels … travail étroit avec les parents … en s’appuyant sur les professionnels compétents ou partenaires de l’établissement … »</a:t>
            </a:r>
          </a:p>
          <a:p>
            <a:pPr marL="0" indent="0">
              <a:buNone/>
            </a:pPr>
            <a:r>
              <a:rPr lang="fr-FR" sz="1200" i="1" dirty="0" smtClean="0"/>
              <a:t>« … langage accessible et clair … attention particulière aux parents porteurs de handicap  … ou rencontrant des difficultés avec l’écrit …avec l’oral … souhaitant être accompagnés »</a:t>
            </a:r>
          </a:p>
          <a:p>
            <a:pPr marL="0" indent="0">
              <a:buNone/>
            </a:pPr>
            <a:r>
              <a:rPr lang="fr-FR" sz="1200" i="1" dirty="0" smtClean="0"/>
              <a:t>« … donner des informations utiles sur les ressources et les services numériques… »</a:t>
            </a:r>
          </a:p>
          <a:p>
            <a:pPr marL="0" indent="0">
              <a:buNone/>
            </a:pPr>
            <a:r>
              <a:rPr lang="fr-FR" sz="1200" i="1" dirty="0" smtClean="0"/>
              <a:t>« … faciliter le suivi de la scolarité … accès aux services numériques… généralisation progressive des environnements numériques de travail… »</a:t>
            </a:r>
            <a:endParaRPr lang="fr-FR" sz="1200" i="0" dirty="0" smtClean="0"/>
          </a:p>
          <a:p>
            <a:pPr marL="0" indent="0">
              <a:buNone/>
            </a:pPr>
            <a:endParaRPr lang="fr-FR" sz="1200" i="0" dirty="0" smtClean="0"/>
          </a:p>
          <a:p>
            <a:pPr marL="0" indent="0">
              <a:buNone/>
            </a:pPr>
            <a:r>
              <a:rPr lang="fr-FR" sz="1200" i="0" dirty="0" smtClean="0"/>
              <a:t>2.</a:t>
            </a:r>
            <a:r>
              <a:rPr lang="fr-FR" sz="1200" i="0" baseline="0" dirty="0" smtClean="0"/>
              <a:t> </a:t>
            </a:r>
            <a:r>
              <a:rPr lang="fr-FR" dirty="0" smtClean="0"/>
              <a:t>Aider les parents à se familiariser avec l’école</a:t>
            </a:r>
          </a:p>
          <a:p>
            <a:r>
              <a:rPr lang="fr-FR" i="1" dirty="0" smtClean="0"/>
              <a:t>« …parents régulièrement informés sur l'organisation et le fonctionnement de l'école par les rencontres institutionnelles prévues aux articles D. 111-1 et D. 111-2 du code de l'éducation. »</a:t>
            </a:r>
          </a:p>
          <a:p>
            <a:r>
              <a:rPr lang="fr-FR" i="1" dirty="0" smtClean="0"/>
              <a:t>«  … des réunions sur toute autre thématique spécifique répondant aux préoccupations des familles pourront être organisées. »</a:t>
            </a:r>
          </a:p>
          <a:p>
            <a:r>
              <a:rPr lang="fr-FR" dirty="0" smtClean="0"/>
              <a:t>«  … un espace à l'usage des parents et de leurs délégués</a:t>
            </a:r>
            <a:r>
              <a:rPr lang="fr-FR" baseline="0" dirty="0" smtClean="0"/>
              <a:t> (</a:t>
            </a:r>
            <a:r>
              <a:rPr lang="fr-FR" dirty="0" smtClean="0"/>
              <a:t>article 65 de la loi n° 2013-595 du 8 juillet 2013) »</a:t>
            </a:r>
          </a:p>
          <a:p>
            <a:r>
              <a:rPr lang="fr-FR" i="1" dirty="0" smtClean="0"/>
              <a:t>« …aménagement des « espaces parents », lieux principalement dédiés aux rencontres individuelles ou collectives, facilite la participation des familles, les échanges et la convivialité. Ces rencontres sont organisées avec l'aide de l'établissement, à l'initiative des parents ou de leurs représentants, dans le respect des valeurs de la République et notamment des principes de neutralité et de laïcité. Des actions et projets collectifs, en lien avec le projet d'école ou d'établissement, peuvent être proposés dans ces espaces par les parents d'élèves, leurs représentants et leurs associations, les équipes éducatives ou des partenaires de l'École. »</a:t>
            </a:r>
          </a:p>
          <a:p>
            <a:pPr marL="0" indent="0">
              <a:buNone/>
            </a:pPr>
            <a:endParaRPr lang="fr-FR" dirty="0" smtClean="0"/>
          </a:p>
          <a:p>
            <a:pPr marL="0" indent="0">
              <a:buFont typeface="+mj-lt"/>
              <a:buNone/>
            </a:pPr>
            <a:r>
              <a:rPr lang="fr-FR" dirty="0" smtClean="0"/>
              <a:t>3. Encourager la participation des parents à la vie de l’établissement</a:t>
            </a:r>
          </a:p>
          <a:p>
            <a:r>
              <a:rPr lang="fr-FR" i="1" dirty="0" smtClean="0"/>
              <a:t>« … parents et leurs représentants associés à l'élaboration du projet d'école ou d'établissement, en particulier ce qui concerne les relations avec les familles ;</a:t>
            </a:r>
            <a:r>
              <a:rPr lang="fr-FR" i="1" baseline="0" dirty="0" smtClean="0"/>
              <a:t> aux</a:t>
            </a:r>
            <a:r>
              <a:rPr lang="fr-FR" i="1" dirty="0" smtClean="0"/>
              <a:t> actions du comité d'éducation à la santé et à la citoyenneté (second degré ou inter degrés lorsqu'il existe). »</a:t>
            </a:r>
          </a:p>
          <a:p>
            <a:r>
              <a:rPr lang="fr-FR" i="1" dirty="0" smtClean="0"/>
              <a:t>« Dans le second degré, un bilan des actions menées à destination des parents est présenté au conseil d'administration de l'établissement. »</a:t>
            </a:r>
          </a:p>
          <a:p>
            <a:r>
              <a:rPr lang="fr-FR" i="1" dirty="0" smtClean="0"/>
              <a:t>« Pour prolonger les actions visant à familiariser les parents avec le fonctionnement et les enjeux de l'école, les projets d'école et d'établissement peuvent prendre appui sur les dispositifs partenariaux de soutien à la parentalité (actions éducatives familiales pour lutter contre l'illettrisme, ouvrir l'école aux parents pour réussir l'intégration, réseaux d'écoute, d'appui et d'accompagnement des parents, programmes de réussite éducative, etc.). Ils peuvent également mettre à profit les manifestations sociales, culturelles et sportives organisées sur le territoire pour aller à la rencontre des parents qui n'osent pas franchir le seuil de l'école. »</a:t>
            </a:r>
          </a:p>
          <a:p>
            <a:r>
              <a:rPr lang="fr-FR" i="1" dirty="0" smtClean="0"/>
              <a:t>« Les parents sont associés à la mise en place du parcours individuel d'information, d'orientation et de découverte du monde économique et professionnel. Le chef d'établissement sollicite la participation des parents en tant que personnes ressources dans le cadre des actions organisées pour la mise en œuvre du parcours. »</a:t>
            </a:r>
          </a:p>
          <a:p>
            <a:r>
              <a:rPr lang="fr-FR" i="1" dirty="0" smtClean="0"/>
              <a:t>« Les parents sont encouragés à participer aux activités conduites par les associations de parents d'élèves et aux élections de leurs représentants. Les directeurs d'école et les chefs d'établissement, avec l'aide de leurs équipes, informent les parents d'élèves de l'importance et des enjeux de ces élections et prennent toutes les dispositions utiles afin de faciliter leur participation. »</a:t>
            </a:r>
          </a:p>
          <a:p>
            <a:r>
              <a:rPr lang="fr-FR" i="1" dirty="0" smtClean="0"/>
              <a:t>« Les heures des réunions des instances dans lesquelles les parents sont représentés sont fixées de manière à tenir compte de leurs contraintes, notamment professionnelles. À cet effet, après consultation des représentants des enseignants et des élèves, les chefs d'établissement organisent avec les représentants des parents d'élèves une concertation préalable à l'établissement du calendrier des réunions, dans les limites définies par le calendrier académique. »</a:t>
            </a:r>
          </a:p>
          <a:p>
            <a:endParaRPr lang="fr-FR" dirty="0"/>
          </a:p>
        </p:txBody>
      </p:sp>
      <p:sp>
        <p:nvSpPr>
          <p:cNvPr id="4" name="Espace réservé du numéro de diapositive 3"/>
          <p:cNvSpPr>
            <a:spLocks noGrp="1"/>
          </p:cNvSpPr>
          <p:nvPr>
            <p:ph type="sldNum" sz="quarter" idx="10"/>
          </p:nvPr>
        </p:nvSpPr>
        <p:spPr/>
        <p:txBody>
          <a:bodyPr/>
          <a:lstStyle/>
          <a:p>
            <a:fld id="{46236DAF-FC65-4D8F-9985-7EC033CBA0B9}" type="slidenum">
              <a:rPr lang="fr-FR" smtClean="0"/>
              <a:t>3</a:t>
            </a:fld>
            <a:endParaRPr lang="fr-FR" dirty="0"/>
          </a:p>
        </p:txBody>
      </p:sp>
    </p:spTree>
    <p:extLst>
      <p:ext uri="{BB962C8B-B14F-4D97-AF65-F5344CB8AC3E}">
        <p14:creationId xmlns:p14="http://schemas.microsoft.com/office/powerpoint/2010/main" val="2774542641"/>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dirty="0"/>
          </a:p>
        </p:txBody>
      </p:sp>
      <p:sp>
        <p:nvSpPr>
          <p:cNvPr id="4" name="Espace réservé du numéro de diapositive 3"/>
          <p:cNvSpPr>
            <a:spLocks noGrp="1"/>
          </p:cNvSpPr>
          <p:nvPr>
            <p:ph type="sldNum" sz="quarter" idx="10"/>
          </p:nvPr>
        </p:nvSpPr>
        <p:spPr/>
        <p:txBody>
          <a:bodyPr/>
          <a:lstStyle/>
          <a:p>
            <a:fld id="{46236DAF-FC65-4D8F-9985-7EC033CBA0B9}" type="slidenum">
              <a:rPr lang="fr-FR" smtClean="0"/>
              <a:t>4</a:t>
            </a:fld>
            <a:endParaRPr lang="fr-FR" dirty="0"/>
          </a:p>
        </p:txBody>
      </p:sp>
    </p:spTree>
    <p:extLst>
      <p:ext uri="{BB962C8B-B14F-4D97-AF65-F5344CB8AC3E}">
        <p14:creationId xmlns:p14="http://schemas.microsoft.com/office/powerpoint/2010/main" val="2138259625"/>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r>
              <a:rPr lang="fr-FR" dirty="0" smtClean="0"/>
              <a:t>Rappel des différentes rencontres</a:t>
            </a:r>
            <a:endParaRPr lang="fr-FR" dirty="0"/>
          </a:p>
        </p:txBody>
      </p:sp>
      <p:sp>
        <p:nvSpPr>
          <p:cNvPr id="4" name="Espace réservé du numéro de diapositive 3"/>
          <p:cNvSpPr>
            <a:spLocks noGrp="1"/>
          </p:cNvSpPr>
          <p:nvPr>
            <p:ph type="sldNum" sz="quarter" idx="10"/>
          </p:nvPr>
        </p:nvSpPr>
        <p:spPr/>
        <p:txBody>
          <a:bodyPr/>
          <a:lstStyle/>
          <a:p>
            <a:fld id="{46236DAF-FC65-4D8F-9985-7EC033CBA0B9}" type="slidenum">
              <a:rPr lang="fr-FR" smtClean="0"/>
              <a:t>6</a:t>
            </a:fld>
            <a:endParaRPr lang="fr-FR" dirty="0"/>
          </a:p>
        </p:txBody>
      </p:sp>
    </p:spTree>
    <p:extLst>
      <p:ext uri="{BB962C8B-B14F-4D97-AF65-F5344CB8AC3E}">
        <p14:creationId xmlns:p14="http://schemas.microsoft.com/office/powerpoint/2010/main" val="1635148742"/>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re 1"/>
          <p:cNvSpPr>
            <a:spLocks noGrp="1"/>
          </p:cNvSpPr>
          <p:nvPr>
            <p:ph type="ctrTitle"/>
          </p:nvPr>
        </p:nvSpPr>
        <p:spPr>
          <a:xfrm>
            <a:off x="685800" y="2130425"/>
            <a:ext cx="7772400" cy="1470025"/>
          </a:xfrm>
        </p:spPr>
        <p:txBody>
          <a:bodyPr/>
          <a:lstStyle/>
          <a:p>
            <a:r>
              <a:rPr lang="fr-FR" smtClean="0"/>
              <a:t>Modifiez le style du titre</a:t>
            </a:r>
            <a:endParaRPr lang="fr-FR"/>
          </a:p>
        </p:txBody>
      </p:sp>
      <p:sp>
        <p:nvSpPr>
          <p:cNvPr id="3" name="Sous-titr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fr-FR" smtClean="0"/>
              <a:t>Modifiez le style des sous-titres du masque</a:t>
            </a:r>
            <a:endParaRPr lang="fr-FR"/>
          </a:p>
        </p:txBody>
      </p:sp>
      <p:sp>
        <p:nvSpPr>
          <p:cNvPr id="4" name="Espace réservé de la date 3"/>
          <p:cNvSpPr>
            <a:spLocks noGrp="1"/>
          </p:cNvSpPr>
          <p:nvPr>
            <p:ph type="dt" sz="half" idx="10"/>
          </p:nvPr>
        </p:nvSpPr>
        <p:spPr/>
        <p:txBody>
          <a:bodyPr/>
          <a:lstStyle/>
          <a:p>
            <a:fld id="{3B3CDDD7-2FC6-4E5A-B25F-386516A15B48}" type="datetime1">
              <a:rPr lang="fr-FR" smtClean="0"/>
              <a:t>28/08/2017</a:t>
            </a:fld>
            <a:endParaRPr lang="fr-FR"/>
          </a:p>
        </p:txBody>
      </p:sp>
      <p:sp>
        <p:nvSpPr>
          <p:cNvPr id="5" name="Espace réservé du pied de page 4"/>
          <p:cNvSpPr>
            <a:spLocks noGrp="1"/>
          </p:cNvSpPr>
          <p:nvPr>
            <p:ph type="ftr" sz="quarter" idx="11"/>
          </p:nvPr>
        </p:nvSpPr>
        <p:spPr/>
        <p:txBody>
          <a:bodyPr/>
          <a:lstStyle/>
          <a:p>
            <a:r>
              <a:rPr lang="fr-FR" smtClean="0"/>
              <a:t>Renforcer la coopération parents et école FA-NH-TL</a:t>
            </a:r>
            <a:endParaRPr lang="fr-FR"/>
          </a:p>
        </p:txBody>
      </p:sp>
      <p:sp>
        <p:nvSpPr>
          <p:cNvPr id="6" name="Espace réservé du numéro de diapositive 5"/>
          <p:cNvSpPr>
            <a:spLocks noGrp="1"/>
          </p:cNvSpPr>
          <p:nvPr>
            <p:ph type="sldNum" sz="quarter" idx="12"/>
          </p:nvPr>
        </p:nvSpPr>
        <p:spPr/>
        <p:txBody>
          <a:bodyPr/>
          <a:lstStyle/>
          <a:p>
            <a:fld id="{D2BA79E7-1DB0-4150-8ADC-99595F005DC7}" type="slidenum">
              <a:rPr lang="fr-FR" smtClean="0"/>
              <a:t>‹N°›</a:t>
            </a:fld>
            <a:endParaRPr lang="fr-FR"/>
          </a:p>
        </p:txBody>
      </p:sp>
    </p:spTree>
    <p:extLst>
      <p:ext uri="{BB962C8B-B14F-4D97-AF65-F5344CB8AC3E}">
        <p14:creationId xmlns:p14="http://schemas.microsoft.com/office/powerpoint/2010/main" val="406558004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u contenu 2"/>
          <p:cNvSpPr>
            <a:spLocks noGrp="1"/>
          </p:cNvSpPr>
          <p:nvPr>
            <p:ph idx="1"/>
          </p:nvPr>
        </p:nvSpPr>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3E11F58C-D68D-4833-8250-C55AFDE53DA2}" type="datetime1">
              <a:rPr lang="fr-FR" smtClean="0"/>
              <a:t>28/08/2017</a:t>
            </a:fld>
            <a:endParaRPr lang="fr-FR"/>
          </a:p>
        </p:txBody>
      </p:sp>
      <p:sp>
        <p:nvSpPr>
          <p:cNvPr id="5" name="Espace réservé du pied de page 4"/>
          <p:cNvSpPr>
            <a:spLocks noGrp="1"/>
          </p:cNvSpPr>
          <p:nvPr>
            <p:ph type="ftr" sz="quarter" idx="11"/>
          </p:nvPr>
        </p:nvSpPr>
        <p:spPr/>
        <p:txBody>
          <a:bodyPr/>
          <a:lstStyle/>
          <a:p>
            <a:r>
              <a:rPr lang="fr-FR" smtClean="0"/>
              <a:t>Renforcer la coopération parents et école FA-NH-TL</a:t>
            </a:r>
            <a:endParaRPr lang="fr-FR"/>
          </a:p>
        </p:txBody>
      </p:sp>
      <p:sp>
        <p:nvSpPr>
          <p:cNvPr id="6" name="Espace réservé du numéro de diapositive 5"/>
          <p:cNvSpPr>
            <a:spLocks noGrp="1"/>
          </p:cNvSpPr>
          <p:nvPr>
            <p:ph type="sldNum" sz="quarter" idx="12"/>
          </p:nvPr>
        </p:nvSpPr>
        <p:spPr/>
        <p:txBody>
          <a:bodyPr/>
          <a:lstStyle/>
          <a:p>
            <a:fld id="{D2BA79E7-1DB0-4150-8ADC-99595F005DC7}" type="slidenum">
              <a:rPr lang="fr-FR" smtClean="0"/>
              <a:t>‹N°›</a:t>
            </a:fld>
            <a:endParaRPr lang="fr-FR"/>
          </a:p>
        </p:txBody>
      </p:sp>
    </p:spTree>
    <p:extLst>
      <p:ext uri="{BB962C8B-B14F-4D97-AF65-F5344CB8AC3E}">
        <p14:creationId xmlns:p14="http://schemas.microsoft.com/office/powerpoint/2010/main" val="390117867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re 1"/>
          <p:cNvSpPr>
            <a:spLocks noGrp="1"/>
          </p:cNvSpPr>
          <p:nvPr>
            <p:ph type="title"/>
          </p:nvPr>
        </p:nvSpPr>
        <p:spPr>
          <a:xfrm>
            <a:off x="722313" y="4406900"/>
            <a:ext cx="7772400" cy="1362075"/>
          </a:xfrm>
        </p:spPr>
        <p:txBody>
          <a:bodyPr anchor="t"/>
          <a:lstStyle>
            <a:lvl1pPr algn="l">
              <a:defRPr sz="4000" b="1" cap="all"/>
            </a:lvl1pPr>
          </a:lstStyle>
          <a:p>
            <a:r>
              <a:rPr lang="fr-FR" smtClean="0"/>
              <a:t>Modifiez le style du titre</a:t>
            </a:r>
            <a:endParaRPr lang="fr-FR"/>
          </a:p>
        </p:txBody>
      </p:sp>
      <p:sp>
        <p:nvSpPr>
          <p:cNvPr id="3" name="Espace réservé du texte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fr-FR" smtClean="0"/>
              <a:t>Modifiez les styles du texte du masque</a:t>
            </a:r>
          </a:p>
        </p:txBody>
      </p:sp>
      <p:sp>
        <p:nvSpPr>
          <p:cNvPr id="4" name="Espace réservé de la date 3"/>
          <p:cNvSpPr>
            <a:spLocks noGrp="1"/>
          </p:cNvSpPr>
          <p:nvPr>
            <p:ph type="dt" sz="half" idx="10"/>
          </p:nvPr>
        </p:nvSpPr>
        <p:spPr/>
        <p:txBody>
          <a:bodyPr/>
          <a:lstStyle/>
          <a:p>
            <a:fld id="{EE6EA555-F7F4-4B68-A293-7BF71F884ADF}" type="datetime1">
              <a:rPr lang="fr-FR" smtClean="0"/>
              <a:t>28/08/2017</a:t>
            </a:fld>
            <a:endParaRPr lang="fr-FR"/>
          </a:p>
        </p:txBody>
      </p:sp>
      <p:sp>
        <p:nvSpPr>
          <p:cNvPr id="5" name="Espace réservé du pied de page 4"/>
          <p:cNvSpPr>
            <a:spLocks noGrp="1"/>
          </p:cNvSpPr>
          <p:nvPr>
            <p:ph type="ftr" sz="quarter" idx="11"/>
          </p:nvPr>
        </p:nvSpPr>
        <p:spPr/>
        <p:txBody>
          <a:bodyPr/>
          <a:lstStyle/>
          <a:p>
            <a:r>
              <a:rPr lang="fr-FR" smtClean="0"/>
              <a:t>Renforcer la coopération parents et école FA-NH-TL</a:t>
            </a:r>
            <a:endParaRPr lang="fr-FR"/>
          </a:p>
        </p:txBody>
      </p:sp>
      <p:sp>
        <p:nvSpPr>
          <p:cNvPr id="6" name="Espace réservé du numéro de diapositive 5"/>
          <p:cNvSpPr>
            <a:spLocks noGrp="1"/>
          </p:cNvSpPr>
          <p:nvPr>
            <p:ph type="sldNum" sz="quarter" idx="12"/>
          </p:nvPr>
        </p:nvSpPr>
        <p:spPr/>
        <p:txBody>
          <a:bodyPr/>
          <a:lstStyle/>
          <a:p>
            <a:fld id="{D2BA79E7-1DB0-4150-8ADC-99595F005DC7}" type="slidenum">
              <a:rPr lang="fr-FR" smtClean="0"/>
              <a:t>‹N°›</a:t>
            </a:fld>
            <a:endParaRPr lang="fr-FR"/>
          </a:p>
        </p:txBody>
      </p:sp>
    </p:spTree>
    <p:extLst>
      <p:ext uri="{BB962C8B-B14F-4D97-AF65-F5344CB8AC3E}">
        <p14:creationId xmlns:p14="http://schemas.microsoft.com/office/powerpoint/2010/main" val="86257384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u contenu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u contenu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5" name="Espace réservé de la date 4"/>
          <p:cNvSpPr>
            <a:spLocks noGrp="1"/>
          </p:cNvSpPr>
          <p:nvPr>
            <p:ph type="dt" sz="half" idx="10"/>
          </p:nvPr>
        </p:nvSpPr>
        <p:spPr/>
        <p:txBody>
          <a:bodyPr/>
          <a:lstStyle/>
          <a:p>
            <a:fld id="{CE226E64-E309-4BAD-BF15-C5C482BD60C5}" type="datetime1">
              <a:rPr lang="fr-FR" smtClean="0"/>
              <a:t>28/08/2017</a:t>
            </a:fld>
            <a:endParaRPr lang="fr-FR"/>
          </a:p>
        </p:txBody>
      </p:sp>
      <p:sp>
        <p:nvSpPr>
          <p:cNvPr id="6" name="Espace réservé du pied de page 5"/>
          <p:cNvSpPr>
            <a:spLocks noGrp="1"/>
          </p:cNvSpPr>
          <p:nvPr>
            <p:ph type="ftr" sz="quarter" idx="11"/>
          </p:nvPr>
        </p:nvSpPr>
        <p:spPr/>
        <p:txBody>
          <a:bodyPr/>
          <a:lstStyle/>
          <a:p>
            <a:r>
              <a:rPr lang="fr-FR" smtClean="0"/>
              <a:t>Renforcer la coopération parents et école FA-NH-TL</a:t>
            </a:r>
            <a:endParaRPr lang="fr-FR"/>
          </a:p>
        </p:txBody>
      </p:sp>
      <p:sp>
        <p:nvSpPr>
          <p:cNvPr id="7" name="Espace réservé du numéro de diapositive 6"/>
          <p:cNvSpPr>
            <a:spLocks noGrp="1"/>
          </p:cNvSpPr>
          <p:nvPr>
            <p:ph type="sldNum" sz="quarter" idx="12"/>
          </p:nvPr>
        </p:nvSpPr>
        <p:spPr/>
        <p:txBody>
          <a:bodyPr/>
          <a:lstStyle/>
          <a:p>
            <a:fld id="{D2BA79E7-1DB0-4150-8ADC-99595F005DC7}" type="slidenum">
              <a:rPr lang="fr-FR" smtClean="0"/>
              <a:t>‹N°›</a:t>
            </a:fld>
            <a:endParaRPr lang="fr-FR"/>
          </a:p>
        </p:txBody>
      </p:sp>
    </p:spTree>
    <p:extLst>
      <p:ext uri="{BB962C8B-B14F-4D97-AF65-F5344CB8AC3E}">
        <p14:creationId xmlns:p14="http://schemas.microsoft.com/office/powerpoint/2010/main" val="405381289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lvl1pPr>
              <a:defRPr/>
            </a:lvl1pPr>
          </a:lstStyle>
          <a:p>
            <a:r>
              <a:rPr lang="fr-FR" smtClean="0"/>
              <a:t>Modifiez le style du titre</a:t>
            </a:r>
            <a:endParaRPr lang="fr-FR"/>
          </a:p>
        </p:txBody>
      </p:sp>
      <p:sp>
        <p:nvSpPr>
          <p:cNvPr id="3" name="Espace réservé du texte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Modifiez les styles du texte du masque</a:t>
            </a:r>
          </a:p>
        </p:txBody>
      </p:sp>
      <p:sp>
        <p:nvSpPr>
          <p:cNvPr id="4" name="Espace réservé du contenu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5" name="Espace réservé du texte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Modifiez les styles du texte du masque</a:t>
            </a:r>
          </a:p>
        </p:txBody>
      </p:sp>
      <p:sp>
        <p:nvSpPr>
          <p:cNvPr id="6" name="Espace réservé du contenu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7" name="Espace réservé de la date 6"/>
          <p:cNvSpPr>
            <a:spLocks noGrp="1"/>
          </p:cNvSpPr>
          <p:nvPr>
            <p:ph type="dt" sz="half" idx="10"/>
          </p:nvPr>
        </p:nvSpPr>
        <p:spPr/>
        <p:txBody>
          <a:bodyPr/>
          <a:lstStyle/>
          <a:p>
            <a:fld id="{C81A0357-1ED7-4A28-A3B7-41DA8226FB3D}" type="datetime1">
              <a:rPr lang="fr-FR" smtClean="0"/>
              <a:t>28/08/2017</a:t>
            </a:fld>
            <a:endParaRPr lang="fr-FR"/>
          </a:p>
        </p:txBody>
      </p:sp>
      <p:sp>
        <p:nvSpPr>
          <p:cNvPr id="8" name="Espace réservé du pied de page 7"/>
          <p:cNvSpPr>
            <a:spLocks noGrp="1"/>
          </p:cNvSpPr>
          <p:nvPr>
            <p:ph type="ftr" sz="quarter" idx="11"/>
          </p:nvPr>
        </p:nvSpPr>
        <p:spPr/>
        <p:txBody>
          <a:bodyPr/>
          <a:lstStyle/>
          <a:p>
            <a:r>
              <a:rPr lang="fr-FR" smtClean="0"/>
              <a:t>Renforcer la coopération parents et école FA-NH-TL</a:t>
            </a:r>
            <a:endParaRPr lang="fr-FR"/>
          </a:p>
        </p:txBody>
      </p:sp>
      <p:sp>
        <p:nvSpPr>
          <p:cNvPr id="9" name="Espace réservé du numéro de diapositive 8"/>
          <p:cNvSpPr>
            <a:spLocks noGrp="1"/>
          </p:cNvSpPr>
          <p:nvPr>
            <p:ph type="sldNum" sz="quarter" idx="12"/>
          </p:nvPr>
        </p:nvSpPr>
        <p:spPr/>
        <p:txBody>
          <a:bodyPr/>
          <a:lstStyle/>
          <a:p>
            <a:fld id="{D2BA79E7-1DB0-4150-8ADC-99595F005DC7}" type="slidenum">
              <a:rPr lang="fr-FR" smtClean="0"/>
              <a:t>‹N°›</a:t>
            </a:fld>
            <a:endParaRPr lang="fr-FR"/>
          </a:p>
        </p:txBody>
      </p:sp>
    </p:spTree>
    <p:extLst>
      <p:ext uri="{BB962C8B-B14F-4D97-AF65-F5344CB8AC3E}">
        <p14:creationId xmlns:p14="http://schemas.microsoft.com/office/powerpoint/2010/main" val="18050373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e la date 2"/>
          <p:cNvSpPr>
            <a:spLocks noGrp="1"/>
          </p:cNvSpPr>
          <p:nvPr>
            <p:ph type="dt" sz="half" idx="10"/>
          </p:nvPr>
        </p:nvSpPr>
        <p:spPr/>
        <p:txBody>
          <a:bodyPr/>
          <a:lstStyle/>
          <a:p>
            <a:fld id="{FBCB0F2E-EF00-46EC-9D14-3A6C3049825D}" type="datetime1">
              <a:rPr lang="fr-FR" smtClean="0"/>
              <a:t>28/08/2017</a:t>
            </a:fld>
            <a:endParaRPr lang="fr-FR"/>
          </a:p>
        </p:txBody>
      </p:sp>
      <p:sp>
        <p:nvSpPr>
          <p:cNvPr id="4" name="Espace réservé du pied de page 3"/>
          <p:cNvSpPr>
            <a:spLocks noGrp="1"/>
          </p:cNvSpPr>
          <p:nvPr>
            <p:ph type="ftr" sz="quarter" idx="11"/>
          </p:nvPr>
        </p:nvSpPr>
        <p:spPr/>
        <p:txBody>
          <a:bodyPr/>
          <a:lstStyle/>
          <a:p>
            <a:r>
              <a:rPr lang="fr-FR" smtClean="0"/>
              <a:t>Renforcer la coopération parents et école FA-NH-TL</a:t>
            </a:r>
            <a:endParaRPr lang="fr-FR"/>
          </a:p>
        </p:txBody>
      </p:sp>
      <p:sp>
        <p:nvSpPr>
          <p:cNvPr id="5" name="Espace réservé du numéro de diapositive 4"/>
          <p:cNvSpPr>
            <a:spLocks noGrp="1"/>
          </p:cNvSpPr>
          <p:nvPr>
            <p:ph type="sldNum" sz="quarter" idx="12"/>
          </p:nvPr>
        </p:nvSpPr>
        <p:spPr/>
        <p:txBody>
          <a:bodyPr/>
          <a:lstStyle/>
          <a:p>
            <a:fld id="{D2BA79E7-1DB0-4150-8ADC-99595F005DC7}" type="slidenum">
              <a:rPr lang="fr-FR" smtClean="0"/>
              <a:t>‹N°›</a:t>
            </a:fld>
            <a:endParaRPr lang="fr-FR"/>
          </a:p>
        </p:txBody>
      </p:sp>
    </p:spTree>
    <p:extLst>
      <p:ext uri="{BB962C8B-B14F-4D97-AF65-F5344CB8AC3E}">
        <p14:creationId xmlns:p14="http://schemas.microsoft.com/office/powerpoint/2010/main" val="299835843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Espace réservé de la date 1"/>
          <p:cNvSpPr>
            <a:spLocks noGrp="1"/>
          </p:cNvSpPr>
          <p:nvPr>
            <p:ph type="dt" sz="half" idx="10"/>
          </p:nvPr>
        </p:nvSpPr>
        <p:spPr/>
        <p:txBody>
          <a:bodyPr/>
          <a:lstStyle/>
          <a:p>
            <a:fld id="{38322429-6169-4D36-8581-A69197C2670C}" type="datetime1">
              <a:rPr lang="fr-FR" smtClean="0"/>
              <a:t>28/08/2017</a:t>
            </a:fld>
            <a:endParaRPr lang="fr-FR"/>
          </a:p>
        </p:txBody>
      </p:sp>
      <p:sp>
        <p:nvSpPr>
          <p:cNvPr id="3" name="Espace réservé du pied de page 2"/>
          <p:cNvSpPr>
            <a:spLocks noGrp="1"/>
          </p:cNvSpPr>
          <p:nvPr>
            <p:ph type="ftr" sz="quarter" idx="11"/>
          </p:nvPr>
        </p:nvSpPr>
        <p:spPr/>
        <p:txBody>
          <a:bodyPr/>
          <a:lstStyle/>
          <a:p>
            <a:r>
              <a:rPr lang="fr-FR" smtClean="0"/>
              <a:t>Renforcer la coopération parents et école FA-NH-TL</a:t>
            </a:r>
            <a:endParaRPr lang="fr-FR"/>
          </a:p>
        </p:txBody>
      </p:sp>
      <p:sp>
        <p:nvSpPr>
          <p:cNvPr id="4" name="Espace réservé du numéro de diapositive 3"/>
          <p:cNvSpPr>
            <a:spLocks noGrp="1"/>
          </p:cNvSpPr>
          <p:nvPr>
            <p:ph type="sldNum" sz="quarter" idx="12"/>
          </p:nvPr>
        </p:nvSpPr>
        <p:spPr/>
        <p:txBody>
          <a:bodyPr/>
          <a:lstStyle/>
          <a:p>
            <a:fld id="{D2BA79E7-1DB0-4150-8ADC-99595F005DC7}" type="slidenum">
              <a:rPr lang="fr-FR" smtClean="0"/>
              <a:t>‹N°›</a:t>
            </a:fld>
            <a:endParaRPr lang="fr-FR"/>
          </a:p>
        </p:txBody>
      </p:sp>
    </p:spTree>
    <p:extLst>
      <p:ext uri="{BB962C8B-B14F-4D97-AF65-F5344CB8AC3E}">
        <p14:creationId xmlns:p14="http://schemas.microsoft.com/office/powerpoint/2010/main" val="105329612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457200" y="273050"/>
            <a:ext cx="3008313" cy="1162050"/>
          </a:xfrm>
        </p:spPr>
        <p:txBody>
          <a:bodyPr anchor="b"/>
          <a:lstStyle>
            <a:lvl1pPr algn="l">
              <a:defRPr sz="2000" b="1"/>
            </a:lvl1pPr>
          </a:lstStyle>
          <a:p>
            <a:r>
              <a:rPr lang="fr-FR" smtClean="0"/>
              <a:t>Modifiez le style du titre</a:t>
            </a:r>
            <a:endParaRPr lang="fr-FR"/>
          </a:p>
        </p:txBody>
      </p:sp>
      <p:sp>
        <p:nvSpPr>
          <p:cNvPr id="3" name="Espace réservé du contenu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u texte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fr-FR" smtClean="0"/>
              <a:t>Modifiez les styles du texte du masque</a:t>
            </a:r>
          </a:p>
        </p:txBody>
      </p:sp>
      <p:sp>
        <p:nvSpPr>
          <p:cNvPr id="5" name="Espace réservé de la date 4"/>
          <p:cNvSpPr>
            <a:spLocks noGrp="1"/>
          </p:cNvSpPr>
          <p:nvPr>
            <p:ph type="dt" sz="half" idx="10"/>
          </p:nvPr>
        </p:nvSpPr>
        <p:spPr/>
        <p:txBody>
          <a:bodyPr/>
          <a:lstStyle/>
          <a:p>
            <a:fld id="{3A1A8F57-3D3D-44A1-AA97-FE498EE8A0A3}" type="datetime1">
              <a:rPr lang="fr-FR" smtClean="0"/>
              <a:t>28/08/2017</a:t>
            </a:fld>
            <a:endParaRPr lang="fr-FR"/>
          </a:p>
        </p:txBody>
      </p:sp>
      <p:sp>
        <p:nvSpPr>
          <p:cNvPr id="6" name="Espace réservé du pied de page 5"/>
          <p:cNvSpPr>
            <a:spLocks noGrp="1"/>
          </p:cNvSpPr>
          <p:nvPr>
            <p:ph type="ftr" sz="quarter" idx="11"/>
          </p:nvPr>
        </p:nvSpPr>
        <p:spPr/>
        <p:txBody>
          <a:bodyPr/>
          <a:lstStyle/>
          <a:p>
            <a:r>
              <a:rPr lang="fr-FR" smtClean="0"/>
              <a:t>Renforcer la coopération parents et école FA-NH-TL</a:t>
            </a:r>
            <a:endParaRPr lang="fr-FR"/>
          </a:p>
        </p:txBody>
      </p:sp>
      <p:sp>
        <p:nvSpPr>
          <p:cNvPr id="7" name="Espace réservé du numéro de diapositive 6"/>
          <p:cNvSpPr>
            <a:spLocks noGrp="1"/>
          </p:cNvSpPr>
          <p:nvPr>
            <p:ph type="sldNum" sz="quarter" idx="12"/>
          </p:nvPr>
        </p:nvSpPr>
        <p:spPr/>
        <p:txBody>
          <a:bodyPr/>
          <a:lstStyle/>
          <a:p>
            <a:fld id="{D2BA79E7-1DB0-4150-8ADC-99595F005DC7}" type="slidenum">
              <a:rPr lang="fr-FR" smtClean="0"/>
              <a:t>‹N°›</a:t>
            </a:fld>
            <a:endParaRPr lang="fr-FR"/>
          </a:p>
        </p:txBody>
      </p:sp>
    </p:spTree>
    <p:extLst>
      <p:ext uri="{BB962C8B-B14F-4D97-AF65-F5344CB8AC3E}">
        <p14:creationId xmlns:p14="http://schemas.microsoft.com/office/powerpoint/2010/main" val="201051643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1792288" y="4800600"/>
            <a:ext cx="5486400" cy="566738"/>
          </a:xfrm>
        </p:spPr>
        <p:txBody>
          <a:bodyPr anchor="b"/>
          <a:lstStyle>
            <a:lvl1pPr algn="l">
              <a:defRPr sz="2000" b="1"/>
            </a:lvl1pPr>
          </a:lstStyle>
          <a:p>
            <a:r>
              <a:rPr lang="fr-FR" smtClean="0"/>
              <a:t>Modifiez le style du titre</a:t>
            </a:r>
            <a:endParaRPr lang="fr-FR"/>
          </a:p>
        </p:txBody>
      </p:sp>
      <p:sp>
        <p:nvSpPr>
          <p:cNvPr id="3" name="Espace réservé pour une image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fr-FR"/>
          </a:p>
        </p:txBody>
      </p:sp>
      <p:sp>
        <p:nvSpPr>
          <p:cNvPr id="4" name="Espace réservé du texte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fr-FR" smtClean="0"/>
              <a:t>Modifiez les styles du texte du masque</a:t>
            </a:r>
          </a:p>
        </p:txBody>
      </p:sp>
      <p:sp>
        <p:nvSpPr>
          <p:cNvPr id="5" name="Espace réservé de la date 4"/>
          <p:cNvSpPr>
            <a:spLocks noGrp="1"/>
          </p:cNvSpPr>
          <p:nvPr>
            <p:ph type="dt" sz="half" idx="10"/>
          </p:nvPr>
        </p:nvSpPr>
        <p:spPr/>
        <p:txBody>
          <a:bodyPr/>
          <a:lstStyle/>
          <a:p>
            <a:fld id="{1B6AF62A-36B2-42DE-9BF8-D9E30D534B33}" type="datetime1">
              <a:rPr lang="fr-FR" smtClean="0"/>
              <a:t>28/08/2017</a:t>
            </a:fld>
            <a:endParaRPr lang="fr-FR"/>
          </a:p>
        </p:txBody>
      </p:sp>
      <p:sp>
        <p:nvSpPr>
          <p:cNvPr id="6" name="Espace réservé du pied de page 5"/>
          <p:cNvSpPr>
            <a:spLocks noGrp="1"/>
          </p:cNvSpPr>
          <p:nvPr>
            <p:ph type="ftr" sz="quarter" idx="11"/>
          </p:nvPr>
        </p:nvSpPr>
        <p:spPr/>
        <p:txBody>
          <a:bodyPr/>
          <a:lstStyle/>
          <a:p>
            <a:r>
              <a:rPr lang="fr-FR" smtClean="0"/>
              <a:t>Renforcer la coopération parents et école FA-NH-TL</a:t>
            </a:r>
            <a:endParaRPr lang="fr-FR"/>
          </a:p>
        </p:txBody>
      </p:sp>
      <p:sp>
        <p:nvSpPr>
          <p:cNvPr id="7" name="Espace réservé du numéro de diapositive 6"/>
          <p:cNvSpPr>
            <a:spLocks noGrp="1"/>
          </p:cNvSpPr>
          <p:nvPr>
            <p:ph type="sldNum" sz="quarter" idx="12"/>
          </p:nvPr>
        </p:nvSpPr>
        <p:spPr/>
        <p:txBody>
          <a:bodyPr/>
          <a:lstStyle/>
          <a:p>
            <a:fld id="{D2BA79E7-1DB0-4150-8ADC-99595F005DC7}" type="slidenum">
              <a:rPr lang="fr-FR" smtClean="0"/>
              <a:t>‹N°›</a:t>
            </a:fld>
            <a:endParaRPr lang="fr-FR"/>
          </a:p>
        </p:txBody>
      </p:sp>
    </p:spTree>
    <p:extLst>
      <p:ext uri="{BB962C8B-B14F-4D97-AF65-F5344CB8AC3E}">
        <p14:creationId xmlns:p14="http://schemas.microsoft.com/office/powerpoint/2010/main" val="73549285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u texte vertical 2"/>
          <p:cNvSpPr>
            <a:spLocks noGrp="1"/>
          </p:cNvSpPr>
          <p:nvPr>
            <p:ph type="body" orient="vert" idx="1"/>
          </p:nvPr>
        </p:nvSpPr>
        <p:spPr/>
        <p:txBody>
          <a:bodyPr vert="eaVert"/>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3F8BF24B-3339-4A1E-B364-9B3C3B32CCD1}" type="datetime1">
              <a:rPr lang="fr-FR" smtClean="0"/>
              <a:t>28/08/2017</a:t>
            </a:fld>
            <a:endParaRPr lang="fr-FR"/>
          </a:p>
        </p:txBody>
      </p:sp>
      <p:sp>
        <p:nvSpPr>
          <p:cNvPr id="5" name="Espace réservé du pied de page 4"/>
          <p:cNvSpPr>
            <a:spLocks noGrp="1"/>
          </p:cNvSpPr>
          <p:nvPr>
            <p:ph type="ftr" sz="quarter" idx="11"/>
          </p:nvPr>
        </p:nvSpPr>
        <p:spPr/>
        <p:txBody>
          <a:bodyPr/>
          <a:lstStyle/>
          <a:p>
            <a:r>
              <a:rPr lang="fr-FR" smtClean="0"/>
              <a:t>Renforcer la coopération parents et école FA-NH-TL</a:t>
            </a:r>
            <a:endParaRPr lang="fr-FR"/>
          </a:p>
        </p:txBody>
      </p:sp>
      <p:sp>
        <p:nvSpPr>
          <p:cNvPr id="6" name="Espace réservé du numéro de diapositive 5"/>
          <p:cNvSpPr>
            <a:spLocks noGrp="1"/>
          </p:cNvSpPr>
          <p:nvPr>
            <p:ph type="sldNum" sz="quarter" idx="12"/>
          </p:nvPr>
        </p:nvSpPr>
        <p:spPr/>
        <p:txBody>
          <a:bodyPr/>
          <a:lstStyle/>
          <a:p>
            <a:fld id="{D2BA79E7-1DB0-4150-8ADC-99595F005DC7}" type="slidenum">
              <a:rPr lang="fr-FR" smtClean="0"/>
              <a:t>‹N°›</a:t>
            </a:fld>
            <a:endParaRPr lang="fr-FR"/>
          </a:p>
        </p:txBody>
      </p:sp>
    </p:spTree>
    <p:extLst>
      <p:ext uri="{BB962C8B-B14F-4D97-AF65-F5344CB8AC3E}">
        <p14:creationId xmlns:p14="http://schemas.microsoft.com/office/powerpoint/2010/main" val="206003189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p:cNvSpPr>
            <a:spLocks noGrp="1"/>
          </p:cNvSpPr>
          <p:nvPr>
            <p:ph type="title" orient="vert"/>
          </p:nvPr>
        </p:nvSpPr>
        <p:spPr>
          <a:xfrm>
            <a:off x="6629400" y="274638"/>
            <a:ext cx="2057400" cy="5851525"/>
          </a:xfrm>
        </p:spPr>
        <p:txBody>
          <a:bodyPr vert="eaVert"/>
          <a:lstStyle/>
          <a:p>
            <a:r>
              <a:rPr lang="fr-FR" smtClean="0"/>
              <a:t>Modifiez le style du titre</a:t>
            </a:r>
            <a:endParaRPr lang="fr-FR"/>
          </a:p>
        </p:txBody>
      </p:sp>
      <p:sp>
        <p:nvSpPr>
          <p:cNvPr id="3" name="Espace réservé du texte vertical 2"/>
          <p:cNvSpPr>
            <a:spLocks noGrp="1"/>
          </p:cNvSpPr>
          <p:nvPr>
            <p:ph type="body" orient="vert" idx="1"/>
          </p:nvPr>
        </p:nvSpPr>
        <p:spPr>
          <a:xfrm>
            <a:off x="457200" y="274638"/>
            <a:ext cx="6019800" cy="5851525"/>
          </a:xfrm>
        </p:spPr>
        <p:txBody>
          <a:bodyPr vert="eaVert"/>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8885D483-D3B0-4609-94EE-C6D7C6AD8D69}" type="datetime1">
              <a:rPr lang="fr-FR" smtClean="0"/>
              <a:t>28/08/2017</a:t>
            </a:fld>
            <a:endParaRPr lang="fr-FR"/>
          </a:p>
        </p:txBody>
      </p:sp>
      <p:sp>
        <p:nvSpPr>
          <p:cNvPr id="5" name="Espace réservé du pied de page 4"/>
          <p:cNvSpPr>
            <a:spLocks noGrp="1"/>
          </p:cNvSpPr>
          <p:nvPr>
            <p:ph type="ftr" sz="quarter" idx="11"/>
          </p:nvPr>
        </p:nvSpPr>
        <p:spPr/>
        <p:txBody>
          <a:bodyPr/>
          <a:lstStyle/>
          <a:p>
            <a:r>
              <a:rPr lang="fr-FR" smtClean="0"/>
              <a:t>Renforcer la coopération parents et école FA-NH-TL</a:t>
            </a:r>
            <a:endParaRPr lang="fr-FR"/>
          </a:p>
        </p:txBody>
      </p:sp>
      <p:sp>
        <p:nvSpPr>
          <p:cNvPr id="6" name="Espace réservé du numéro de diapositive 5"/>
          <p:cNvSpPr>
            <a:spLocks noGrp="1"/>
          </p:cNvSpPr>
          <p:nvPr>
            <p:ph type="sldNum" sz="quarter" idx="12"/>
          </p:nvPr>
        </p:nvSpPr>
        <p:spPr/>
        <p:txBody>
          <a:bodyPr/>
          <a:lstStyle/>
          <a:p>
            <a:fld id="{D2BA79E7-1DB0-4150-8ADC-99595F005DC7}" type="slidenum">
              <a:rPr lang="fr-FR" smtClean="0"/>
              <a:t>‹N°›</a:t>
            </a:fld>
            <a:endParaRPr lang="fr-FR"/>
          </a:p>
        </p:txBody>
      </p:sp>
    </p:spTree>
    <p:extLst>
      <p:ext uri="{BB962C8B-B14F-4D97-AF65-F5344CB8AC3E}">
        <p14:creationId xmlns:p14="http://schemas.microsoft.com/office/powerpoint/2010/main" val="2135327299"/>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re 1"/>
          <p:cNvSpPr>
            <a:spLocks noGrp="1"/>
          </p:cNvSpPr>
          <p:nvPr>
            <p:ph type="ctrTitle"/>
          </p:nvPr>
        </p:nvSpPr>
        <p:spPr>
          <a:xfrm>
            <a:off x="685800" y="2130425"/>
            <a:ext cx="7772400" cy="1470025"/>
          </a:xfrm>
        </p:spPr>
        <p:txBody>
          <a:bodyPr/>
          <a:lstStyle/>
          <a:p>
            <a:r>
              <a:rPr lang="fr-FR" smtClean="0"/>
              <a:t>Modifiez le style du titre</a:t>
            </a:r>
            <a:endParaRPr lang="fr-FR"/>
          </a:p>
        </p:txBody>
      </p:sp>
      <p:sp>
        <p:nvSpPr>
          <p:cNvPr id="3" name="Sous-titr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fr-FR" smtClean="0"/>
              <a:t>Modifiez le style des sous-titres du masque</a:t>
            </a:r>
            <a:endParaRPr lang="fr-FR"/>
          </a:p>
        </p:txBody>
      </p:sp>
      <p:sp>
        <p:nvSpPr>
          <p:cNvPr id="4" name="Espace réservé de la date 3"/>
          <p:cNvSpPr>
            <a:spLocks noGrp="1"/>
          </p:cNvSpPr>
          <p:nvPr>
            <p:ph type="dt" sz="half" idx="10"/>
          </p:nvPr>
        </p:nvSpPr>
        <p:spPr/>
        <p:txBody>
          <a:bodyPr/>
          <a:lstStyle/>
          <a:p>
            <a:fld id="{52DFF460-E80A-4598-8D2E-BCC91602F41D}" type="datetime1">
              <a:rPr lang="fr-FR" smtClean="0"/>
              <a:t>28/08/2017</a:t>
            </a:fld>
            <a:endParaRPr lang="fr-FR"/>
          </a:p>
        </p:txBody>
      </p:sp>
      <p:sp>
        <p:nvSpPr>
          <p:cNvPr id="5" name="Espace réservé du pied de page 4"/>
          <p:cNvSpPr>
            <a:spLocks noGrp="1"/>
          </p:cNvSpPr>
          <p:nvPr>
            <p:ph type="ftr" sz="quarter" idx="11"/>
          </p:nvPr>
        </p:nvSpPr>
        <p:spPr/>
        <p:txBody>
          <a:bodyPr/>
          <a:lstStyle/>
          <a:p>
            <a:r>
              <a:rPr lang="fr-FR" smtClean="0"/>
              <a:t>Renforcer la coopération parents et école FA-NH-TL</a:t>
            </a:r>
            <a:endParaRPr lang="fr-FR"/>
          </a:p>
        </p:txBody>
      </p:sp>
      <p:sp>
        <p:nvSpPr>
          <p:cNvPr id="6" name="Espace réservé du numéro de diapositive 5"/>
          <p:cNvSpPr>
            <a:spLocks noGrp="1"/>
          </p:cNvSpPr>
          <p:nvPr>
            <p:ph type="sldNum" sz="quarter" idx="12"/>
          </p:nvPr>
        </p:nvSpPr>
        <p:spPr/>
        <p:txBody>
          <a:bodyPr/>
          <a:lstStyle/>
          <a:p>
            <a:fld id="{8C5D330F-DEE8-41ED-8C2F-1350D56C68AC}" type="slidenum">
              <a:rPr lang="fr-FR" smtClean="0"/>
              <a:t>‹N°›</a:t>
            </a:fld>
            <a:endParaRPr lang="fr-FR"/>
          </a:p>
        </p:txBody>
      </p:sp>
    </p:spTree>
    <p:extLst>
      <p:ext uri="{BB962C8B-B14F-4D97-AF65-F5344CB8AC3E}">
        <p14:creationId xmlns:p14="http://schemas.microsoft.com/office/powerpoint/2010/main" val="378326835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u contenu 2"/>
          <p:cNvSpPr>
            <a:spLocks noGrp="1"/>
          </p:cNvSpPr>
          <p:nvPr>
            <p:ph idx="1"/>
          </p:nvPr>
        </p:nvSpPr>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EC27869D-41B5-4A1A-8366-8C3DAE0D1EF8}" type="datetime1">
              <a:rPr lang="fr-FR" smtClean="0"/>
              <a:t>28/08/2017</a:t>
            </a:fld>
            <a:endParaRPr lang="fr-FR"/>
          </a:p>
        </p:txBody>
      </p:sp>
      <p:sp>
        <p:nvSpPr>
          <p:cNvPr id="5" name="Espace réservé du pied de page 4"/>
          <p:cNvSpPr>
            <a:spLocks noGrp="1"/>
          </p:cNvSpPr>
          <p:nvPr>
            <p:ph type="ftr" sz="quarter" idx="11"/>
          </p:nvPr>
        </p:nvSpPr>
        <p:spPr/>
        <p:txBody>
          <a:bodyPr/>
          <a:lstStyle/>
          <a:p>
            <a:r>
              <a:rPr lang="fr-FR" smtClean="0"/>
              <a:t>Renforcer la coopération parents et école FA-NH-TL</a:t>
            </a:r>
            <a:endParaRPr lang="fr-FR"/>
          </a:p>
        </p:txBody>
      </p:sp>
      <p:sp>
        <p:nvSpPr>
          <p:cNvPr id="6" name="Espace réservé du numéro de diapositive 5"/>
          <p:cNvSpPr>
            <a:spLocks noGrp="1"/>
          </p:cNvSpPr>
          <p:nvPr>
            <p:ph type="sldNum" sz="quarter" idx="12"/>
          </p:nvPr>
        </p:nvSpPr>
        <p:spPr/>
        <p:txBody>
          <a:bodyPr/>
          <a:lstStyle/>
          <a:p>
            <a:fld id="{8C5D330F-DEE8-41ED-8C2F-1350D56C68AC}" type="slidenum">
              <a:rPr lang="fr-FR" smtClean="0"/>
              <a:t>‹N°›</a:t>
            </a:fld>
            <a:endParaRPr lang="fr-FR"/>
          </a:p>
        </p:txBody>
      </p:sp>
    </p:spTree>
    <p:extLst>
      <p:ext uri="{BB962C8B-B14F-4D97-AF65-F5344CB8AC3E}">
        <p14:creationId xmlns:p14="http://schemas.microsoft.com/office/powerpoint/2010/main" val="1128674390"/>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re 1"/>
          <p:cNvSpPr>
            <a:spLocks noGrp="1"/>
          </p:cNvSpPr>
          <p:nvPr>
            <p:ph type="title"/>
          </p:nvPr>
        </p:nvSpPr>
        <p:spPr>
          <a:xfrm>
            <a:off x="722313" y="4406900"/>
            <a:ext cx="7772400" cy="1362075"/>
          </a:xfrm>
        </p:spPr>
        <p:txBody>
          <a:bodyPr anchor="t"/>
          <a:lstStyle>
            <a:lvl1pPr algn="l">
              <a:defRPr sz="4000" b="1" cap="all"/>
            </a:lvl1pPr>
          </a:lstStyle>
          <a:p>
            <a:r>
              <a:rPr lang="fr-FR" smtClean="0"/>
              <a:t>Modifiez le style du titre</a:t>
            </a:r>
            <a:endParaRPr lang="fr-FR"/>
          </a:p>
        </p:txBody>
      </p:sp>
      <p:sp>
        <p:nvSpPr>
          <p:cNvPr id="3" name="Espace réservé du texte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fr-FR" smtClean="0"/>
              <a:t>Modifiez les styles du texte du masque</a:t>
            </a:r>
          </a:p>
        </p:txBody>
      </p:sp>
      <p:sp>
        <p:nvSpPr>
          <p:cNvPr id="4" name="Espace réservé de la date 3"/>
          <p:cNvSpPr>
            <a:spLocks noGrp="1"/>
          </p:cNvSpPr>
          <p:nvPr>
            <p:ph type="dt" sz="half" idx="10"/>
          </p:nvPr>
        </p:nvSpPr>
        <p:spPr/>
        <p:txBody>
          <a:bodyPr/>
          <a:lstStyle/>
          <a:p>
            <a:fld id="{421681A1-2C8F-4552-A5E9-93E0BAAE84AE}" type="datetime1">
              <a:rPr lang="fr-FR" smtClean="0"/>
              <a:t>28/08/2017</a:t>
            </a:fld>
            <a:endParaRPr lang="fr-FR"/>
          </a:p>
        </p:txBody>
      </p:sp>
      <p:sp>
        <p:nvSpPr>
          <p:cNvPr id="5" name="Espace réservé du pied de page 4"/>
          <p:cNvSpPr>
            <a:spLocks noGrp="1"/>
          </p:cNvSpPr>
          <p:nvPr>
            <p:ph type="ftr" sz="quarter" idx="11"/>
          </p:nvPr>
        </p:nvSpPr>
        <p:spPr/>
        <p:txBody>
          <a:bodyPr/>
          <a:lstStyle/>
          <a:p>
            <a:r>
              <a:rPr lang="fr-FR" smtClean="0"/>
              <a:t>Renforcer la coopération parents et école FA-NH-TL</a:t>
            </a:r>
            <a:endParaRPr lang="fr-FR"/>
          </a:p>
        </p:txBody>
      </p:sp>
      <p:sp>
        <p:nvSpPr>
          <p:cNvPr id="6" name="Espace réservé du numéro de diapositive 5"/>
          <p:cNvSpPr>
            <a:spLocks noGrp="1"/>
          </p:cNvSpPr>
          <p:nvPr>
            <p:ph type="sldNum" sz="quarter" idx="12"/>
          </p:nvPr>
        </p:nvSpPr>
        <p:spPr/>
        <p:txBody>
          <a:bodyPr/>
          <a:lstStyle/>
          <a:p>
            <a:fld id="{8C5D330F-DEE8-41ED-8C2F-1350D56C68AC}" type="slidenum">
              <a:rPr lang="fr-FR" smtClean="0"/>
              <a:t>‹N°›</a:t>
            </a:fld>
            <a:endParaRPr lang="fr-FR"/>
          </a:p>
        </p:txBody>
      </p:sp>
    </p:spTree>
    <p:extLst>
      <p:ext uri="{BB962C8B-B14F-4D97-AF65-F5344CB8AC3E}">
        <p14:creationId xmlns:p14="http://schemas.microsoft.com/office/powerpoint/2010/main" val="1594635452"/>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u contenu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u contenu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5" name="Espace réservé de la date 4"/>
          <p:cNvSpPr>
            <a:spLocks noGrp="1"/>
          </p:cNvSpPr>
          <p:nvPr>
            <p:ph type="dt" sz="half" idx="10"/>
          </p:nvPr>
        </p:nvSpPr>
        <p:spPr/>
        <p:txBody>
          <a:bodyPr/>
          <a:lstStyle/>
          <a:p>
            <a:fld id="{F552820E-0A37-4F7B-8398-0D9E6B79F25B}" type="datetime1">
              <a:rPr lang="fr-FR" smtClean="0"/>
              <a:t>28/08/2017</a:t>
            </a:fld>
            <a:endParaRPr lang="fr-FR"/>
          </a:p>
        </p:txBody>
      </p:sp>
      <p:sp>
        <p:nvSpPr>
          <p:cNvPr id="6" name="Espace réservé du pied de page 5"/>
          <p:cNvSpPr>
            <a:spLocks noGrp="1"/>
          </p:cNvSpPr>
          <p:nvPr>
            <p:ph type="ftr" sz="quarter" idx="11"/>
          </p:nvPr>
        </p:nvSpPr>
        <p:spPr/>
        <p:txBody>
          <a:bodyPr/>
          <a:lstStyle/>
          <a:p>
            <a:r>
              <a:rPr lang="fr-FR" smtClean="0"/>
              <a:t>Renforcer la coopération parents et école FA-NH-TL</a:t>
            </a:r>
            <a:endParaRPr lang="fr-FR"/>
          </a:p>
        </p:txBody>
      </p:sp>
      <p:sp>
        <p:nvSpPr>
          <p:cNvPr id="7" name="Espace réservé du numéro de diapositive 6"/>
          <p:cNvSpPr>
            <a:spLocks noGrp="1"/>
          </p:cNvSpPr>
          <p:nvPr>
            <p:ph type="sldNum" sz="quarter" idx="12"/>
          </p:nvPr>
        </p:nvSpPr>
        <p:spPr/>
        <p:txBody>
          <a:bodyPr/>
          <a:lstStyle/>
          <a:p>
            <a:fld id="{8C5D330F-DEE8-41ED-8C2F-1350D56C68AC}" type="slidenum">
              <a:rPr lang="fr-FR" smtClean="0"/>
              <a:t>‹N°›</a:t>
            </a:fld>
            <a:endParaRPr lang="fr-FR"/>
          </a:p>
        </p:txBody>
      </p:sp>
    </p:spTree>
    <p:extLst>
      <p:ext uri="{BB962C8B-B14F-4D97-AF65-F5344CB8AC3E}">
        <p14:creationId xmlns:p14="http://schemas.microsoft.com/office/powerpoint/2010/main" val="1771867572"/>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lvl1pPr>
              <a:defRPr/>
            </a:lvl1pPr>
          </a:lstStyle>
          <a:p>
            <a:r>
              <a:rPr lang="fr-FR" smtClean="0"/>
              <a:t>Modifiez le style du titre</a:t>
            </a:r>
            <a:endParaRPr lang="fr-FR"/>
          </a:p>
        </p:txBody>
      </p:sp>
      <p:sp>
        <p:nvSpPr>
          <p:cNvPr id="3" name="Espace réservé du texte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Modifiez les styles du texte du masque</a:t>
            </a:r>
          </a:p>
        </p:txBody>
      </p:sp>
      <p:sp>
        <p:nvSpPr>
          <p:cNvPr id="4" name="Espace réservé du contenu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5" name="Espace réservé du texte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Modifiez les styles du texte du masque</a:t>
            </a:r>
          </a:p>
        </p:txBody>
      </p:sp>
      <p:sp>
        <p:nvSpPr>
          <p:cNvPr id="6" name="Espace réservé du contenu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7" name="Espace réservé de la date 6"/>
          <p:cNvSpPr>
            <a:spLocks noGrp="1"/>
          </p:cNvSpPr>
          <p:nvPr>
            <p:ph type="dt" sz="half" idx="10"/>
          </p:nvPr>
        </p:nvSpPr>
        <p:spPr/>
        <p:txBody>
          <a:bodyPr/>
          <a:lstStyle/>
          <a:p>
            <a:fld id="{34F447B9-2164-4B8C-9B3A-9AE85E29E71B}" type="datetime1">
              <a:rPr lang="fr-FR" smtClean="0"/>
              <a:t>28/08/2017</a:t>
            </a:fld>
            <a:endParaRPr lang="fr-FR"/>
          </a:p>
        </p:txBody>
      </p:sp>
      <p:sp>
        <p:nvSpPr>
          <p:cNvPr id="8" name="Espace réservé du pied de page 7"/>
          <p:cNvSpPr>
            <a:spLocks noGrp="1"/>
          </p:cNvSpPr>
          <p:nvPr>
            <p:ph type="ftr" sz="quarter" idx="11"/>
          </p:nvPr>
        </p:nvSpPr>
        <p:spPr/>
        <p:txBody>
          <a:bodyPr/>
          <a:lstStyle/>
          <a:p>
            <a:r>
              <a:rPr lang="fr-FR" smtClean="0"/>
              <a:t>Renforcer la coopération parents et école FA-NH-TL</a:t>
            </a:r>
            <a:endParaRPr lang="fr-FR"/>
          </a:p>
        </p:txBody>
      </p:sp>
      <p:sp>
        <p:nvSpPr>
          <p:cNvPr id="9" name="Espace réservé du numéro de diapositive 8"/>
          <p:cNvSpPr>
            <a:spLocks noGrp="1"/>
          </p:cNvSpPr>
          <p:nvPr>
            <p:ph type="sldNum" sz="quarter" idx="12"/>
          </p:nvPr>
        </p:nvSpPr>
        <p:spPr/>
        <p:txBody>
          <a:bodyPr/>
          <a:lstStyle/>
          <a:p>
            <a:fld id="{8C5D330F-DEE8-41ED-8C2F-1350D56C68AC}" type="slidenum">
              <a:rPr lang="fr-FR" smtClean="0"/>
              <a:t>‹N°›</a:t>
            </a:fld>
            <a:endParaRPr lang="fr-FR"/>
          </a:p>
        </p:txBody>
      </p:sp>
    </p:spTree>
    <p:extLst>
      <p:ext uri="{BB962C8B-B14F-4D97-AF65-F5344CB8AC3E}">
        <p14:creationId xmlns:p14="http://schemas.microsoft.com/office/powerpoint/2010/main" val="1179956305"/>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e la date 2"/>
          <p:cNvSpPr>
            <a:spLocks noGrp="1"/>
          </p:cNvSpPr>
          <p:nvPr>
            <p:ph type="dt" sz="half" idx="10"/>
          </p:nvPr>
        </p:nvSpPr>
        <p:spPr/>
        <p:txBody>
          <a:bodyPr/>
          <a:lstStyle/>
          <a:p>
            <a:fld id="{53A77ABA-F43B-4A82-82DF-F57C777A2EE8}" type="datetime1">
              <a:rPr lang="fr-FR" smtClean="0"/>
              <a:t>28/08/2017</a:t>
            </a:fld>
            <a:endParaRPr lang="fr-FR"/>
          </a:p>
        </p:txBody>
      </p:sp>
      <p:sp>
        <p:nvSpPr>
          <p:cNvPr id="4" name="Espace réservé du pied de page 3"/>
          <p:cNvSpPr>
            <a:spLocks noGrp="1"/>
          </p:cNvSpPr>
          <p:nvPr>
            <p:ph type="ftr" sz="quarter" idx="11"/>
          </p:nvPr>
        </p:nvSpPr>
        <p:spPr/>
        <p:txBody>
          <a:bodyPr/>
          <a:lstStyle/>
          <a:p>
            <a:r>
              <a:rPr lang="fr-FR" smtClean="0"/>
              <a:t>Renforcer la coopération parents et école FA-NH-TL</a:t>
            </a:r>
            <a:endParaRPr lang="fr-FR"/>
          </a:p>
        </p:txBody>
      </p:sp>
      <p:sp>
        <p:nvSpPr>
          <p:cNvPr id="5" name="Espace réservé du numéro de diapositive 4"/>
          <p:cNvSpPr>
            <a:spLocks noGrp="1"/>
          </p:cNvSpPr>
          <p:nvPr>
            <p:ph type="sldNum" sz="quarter" idx="12"/>
          </p:nvPr>
        </p:nvSpPr>
        <p:spPr/>
        <p:txBody>
          <a:bodyPr/>
          <a:lstStyle/>
          <a:p>
            <a:fld id="{8C5D330F-DEE8-41ED-8C2F-1350D56C68AC}" type="slidenum">
              <a:rPr lang="fr-FR" smtClean="0"/>
              <a:t>‹N°›</a:t>
            </a:fld>
            <a:endParaRPr lang="fr-FR"/>
          </a:p>
        </p:txBody>
      </p:sp>
    </p:spTree>
    <p:extLst>
      <p:ext uri="{BB962C8B-B14F-4D97-AF65-F5344CB8AC3E}">
        <p14:creationId xmlns:p14="http://schemas.microsoft.com/office/powerpoint/2010/main" val="3532822298"/>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Espace réservé de la date 1"/>
          <p:cNvSpPr>
            <a:spLocks noGrp="1"/>
          </p:cNvSpPr>
          <p:nvPr>
            <p:ph type="dt" sz="half" idx="10"/>
          </p:nvPr>
        </p:nvSpPr>
        <p:spPr/>
        <p:txBody>
          <a:bodyPr/>
          <a:lstStyle/>
          <a:p>
            <a:fld id="{4E3F7133-7915-49BD-8487-B94AFA75DF42}" type="datetime1">
              <a:rPr lang="fr-FR" smtClean="0"/>
              <a:t>28/08/2017</a:t>
            </a:fld>
            <a:endParaRPr lang="fr-FR"/>
          </a:p>
        </p:txBody>
      </p:sp>
      <p:sp>
        <p:nvSpPr>
          <p:cNvPr id="3" name="Espace réservé du pied de page 2"/>
          <p:cNvSpPr>
            <a:spLocks noGrp="1"/>
          </p:cNvSpPr>
          <p:nvPr>
            <p:ph type="ftr" sz="quarter" idx="11"/>
          </p:nvPr>
        </p:nvSpPr>
        <p:spPr/>
        <p:txBody>
          <a:bodyPr/>
          <a:lstStyle/>
          <a:p>
            <a:r>
              <a:rPr lang="fr-FR" smtClean="0"/>
              <a:t>Renforcer la coopération parents et école FA-NH-TL</a:t>
            </a:r>
            <a:endParaRPr lang="fr-FR"/>
          </a:p>
        </p:txBody>
      </p:sp>
      <p:sp>
        <p:nvSpPr>
          <p:cNvPr id="4" name="Espace réservé du numéro de diapositive 3"/>
          <p:cNvSpPr>
            <a:spLocks noGrp="1"/>
          </p:cNvSpPr>
          <p:nvPr>
            <p:ph type="sldNum" sz="quarter" idx="12"/>
          </p:nvPr>
        </p:nvSpPr>
        <p:spPr/>
        <p:txBody>
          <a:bodyPr/>
          <a:lstStyle/>
          <a:p>
            <a:fld id="{8C5D330F-DEE8-41ED-8C2F-1350D56C68AC}" type="slidenum">
              <a:rPr lang="fr-FR" smtClean="0"/>
              <a:t>‹N°›</a:t>
            </a:fld>
            <a:endParaRPr lang="fr-FR"/>
          </a:p>
        </p:txBody>
      </p:sp>
    </p:spTree>
    <p:extLst>
      <p:ext uri="{BB962C8B-B14F-4D97-AF65-F5344CB8AC3E}">
        <p14:creationId xmlns:p14="http://schemas.microsoft.com/office/powerpoint/2010/main" val="2082762422"/>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457200" y="273050"/>
            <a:ext cx="3008313" cy="1162050"/>
          </a:xfrm>
        </p:spPr>
        <p:txBody>
          <a:bodyPr anchor="b"/>
          <a:lstStyle>
            <a:lvl1pPr algn="l">
              <a:defRPr sz="2000" b="1"/>
            </a:lvl1pPr>
          </a:lstStyle>
          <a:p>
            <a:r>
              <a:rPr lang="fr-FR" smtClean="0"/>
              <a:t>Modifiez le style du titre</a:t>
            </a:r>
            <a:endParaRPr lang="fr-FR"/>
          </a:p>
        </p:txBody>
      </p:sp>
      <p:sp>
        <p:nvSpPr>
          <p:cNvPr id="3" name="Espace réservé du contenu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u texte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fr-FR" smtClean="0"/>
              <a:t>Modifiez les styles du texte du masque</a:t>
            </a:r>
          </a:p>
        </p:txBody>
      </p:sp>
      <p:sp>
        <p:nvSpPr>
          <p:cNvPr id="5" name="Espace réservé de la date 4"/>
          <p:cNvSpPr>
            <a:spLocks noGrp="1"/>
          </p:cNvSpPr>
          <p:nvPr>
            <p:ph type="dt" sz="half" idx="10"/>
          </p:nvPr>
        </p:nvSpPr>
        <p:spPr/>
        <p:txBody>
          <a:bodyPr/>
          <a:lstStyle/>
          <a:p>
            <a:fld id="{8626D1A1-A712-48B1-8E14-FE5091D46D5B}" type="datetime1">
              <a:rPr lang="fr-FR" smtClean="0"/>
              <a:t>28/08/2017</a:t>
            </a:fld>
            <a:endParaRPr lang="fr-FR"/>
          </a:p>
        </p:txBody>
      </p:sp>
      <p:sp>
        <p:nvSpPr>
          <p:cNvPr id="6" name="Espace réservé du pied de page 5"/>
          <p:cNvSpPr>
            <a:spLocks noGrp="1"/>
          </p:cNvSpPr>
          <p:nvPr>
            <p:ph type="ftr" sz="quarter" idx="11"/>
          </p:nvPr>
        </p:nvSpPr>
        <p:spPr/>
        <p:txBody>
          <a:bodyPr/>
          <a:lstStyle/>
          <a:p>
            <a:r>
              <a:rPr lang="fr-FR" smtClean="0"/>
              <a:t>Renforcer la coopération parents et école FA-NH-TL</a:t>
            </a:r>
            <a:endParaRPr lang="fr-FR"/>
          </a:p>
        </p:txBody>
      </p:sp>
      <p:sp>
        <p:nvSpPr>
          <p:cNvPr id="7" name="Espace réservé du numéro de diapositive 6"/>
          <p:cNvSpPr>
            <a:spLocks noGrp="1"/>
          </p:cNvSpPr>
          <p:nvPr>
            <p:ph type="sldNum" sz="quarter" idx="12"/>
          </p:nvPr>
        </p:nvSpPr>
        <p:spPr/>
        <p:txBody>
          <a:bodyPr/>
          <a:lstStyle/>
          <a:p>
            <a:fld id="{8C5D330F-DEE8-41ED-8C2F-1350D56C68AC}" type="slidenum">
              <a:rPr lang="fr-FR" smtClean="0"/>
              <a:t>‹N°›</a:t>
            </a:fld>
            <a:endParaRPr lang="fr-FR"/>
          </a:p>
        </p:txBody>
      </p:sp>
    </p:spTree>
    <p:extLst>
      <p:ext uri="{BB962C8B-B14F-4D97-AF65-F5344CB8AC3E}">
        <p14:creationId xmlns:p14="http://schemas.microsoft.com/office/powerpoint/2010/main" val="1392205160"/>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1792288" y="4800600"/>
            <a:ext cx="5486400" cy="566738"/>
          </a:xfrm>
        </p:spPr>
        <p:txBody>
          <a:bodyPr anchor="b"/>
          <a:lstStyle>
            <a:lvl1pPr algn="l">
              <a:defRPr sz="2000" b="1"/>
            </a:lvl1pPr>
          </a:lstStyle>
          <a:p>
            <a:r>
              <a:rPr lang="fr-FR" smtClean="0"/>
              <a:t>Modifiez le style du titre</a:t>
            </a:r>
            <a:endParaRPr lang="fr-FR"/>
          </a:p>
        </p:txBody>
      </p:sp>
      <p:sp>
        <p:nvSpPr>
          <p:cNvPr id="3" name="Espace réservé pour une image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fr-FR"/>
          </a:p>
        </p:txBody>
      </p:sp>
      <p:sp>
        <p:nvSpPr>
          <p:cNvPr id="4" name="Espace réservé du texte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fr-FR" smtClean="0"/>
              <a:t>Modifiez les styles du texte du masque</a:t>
            </a:r>
          </a:p>
        </p:txBody>
      </p:sp>
      <p:sp>
        <p:nvSpPr>
          <p:cNvPr id="5" name="Espace réservé de la date 4"/>
          <p:cNvSpPr>
            <a:spLocks noGrp="1"/>
          </p:cNvSpPr>
          <p:nvPr>
            <p:ph type="dt" sz="half" idx="10"/>
          </p:nvPr>
        </p:nvSpPr>
        <p:spPr/>
        <p:txBody>
          <a:bodyPr/>
          <a:lstStyle/>
          <a:p>
            <a:fld id="{BA6E6648-30D8-4516-B083-B7F1345DC2DD}" type="datetime1">
              <a:rPr lang="fr-FR" smtClean="0"/>
              <a:t>28/08/2017</a:t>
            </a:fld>
            <a:endParaRPr lang="fr-FR"/>
          </a:p>
        </p:txBody>
      </p:sp>
      <p:sp>
        <p:nvSpPr>
          <p:cNvPr id="6" name="Espace réservé du pied de page 5"/>
          <p:cNvSpPr>
            <a:spLocks noGrp="1"/>
          </p:cNvSpPr>
          <p:nvPr>
            <p:ph type="ftr" sz="quarter" idx="11"/>
          </p:nvPr>
        </p:nvSpPr>
        <p:spPr/>
        <p:txBody>
          <a:bodyPr/>
          <a:lstStyle/>
          <a:p>
            <a:r>
              <a:rPr lang="fr-FR" smtClean="0"/>
              <a:t>Renforcer la coopération parents et école FA-NH-TL</a:t>
            </a:r>
            <a:endParaRPr lang="fr-FR"/>
          </a:p>
        </p:txBody>
      </p:sp>
      <p:sp>
        <p:nvSpPr>
          <p:cNvPr id="7" name="Espace réservé du numéro de diapositive 6"/>
          <p:cNvSpPr>
            <a:spLocks noGrp="1"/>
          </p:cNvSpPr>
          <p:nvPr>
            <p:ph type="sldNum" sz="quarter" idx="12"/>
          </p:nvPr>
        </p:nvSpPr>
        <p:spPr/>
        <p:txBody>
          <a:bodyPr/>
          <a:lstStyle/>
          <a:p>
            <a:fld id="{8C5D330F-DEE8-41ED-8C2F-1350D56C68AC}" type="slidenum">
              <a:rPr lang="fr-FR" smtClean="0"/>
              <a:t>‹N°›</a:t>
            </a:fld>
            <a:endParaRPr lang="fr-FR"/>
          </a:p>
        </p:txBody>
      </p:sp>
    </p:spTree>
    <p:extLst>
      <p:ext uri="{BB962C8B-B14F-4D97-AF65-F5344CB8AC3E}">
        <p14:creationId xmlns:p14="http://schemas.microsoft.com/office/powerpoint/2010/main" val="3246976679"/>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u texte vertical 2"/>
          <p:cNvSpPr>
            <a:spLocks noGrp="1"/>
          </p:cNvSpPr>
          <p:nvPr>
            <p:ph type="body" orient="vert" idx="1"/>
          </p:nvPr>
        </p:nvSpPr>
        <p:spPr/>
        <p:txBody>
          <a:bodyPr vert="eaVert"/>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5DF80DC6-E56E-43D0-8C0E-FD0BADE595AC}" type="datetime1">
              <a:rPr lang="fr-FR" smtClean="0"/>
              <a:t>28/08/2017</a:t>
            </a:fld>
            <a:endParaRPr lang="fr-FR"/>
          </a:p>
        </p:txBody>
      </p:sp>
      <p:sp>
        <p:nvSpPr>
          <p:cNvPr id="5" name="Espace réservé du pied de page 4"/>
          <p:cNvSpPr>
            <a:spLocks noGrp="1"/>
          </p:cNvSpPr>
          <p:nvPr>
            <p:ph type="ftr" sz="quarter" idx="11"/>
          </p:nvPr>
        </p:nvSpPr>
        <p:spPr/>
        <p:txBody>
          <a:bodyPr/>
          <a:lstStyle/>
          <a:p>
            <a:r>
              <a:rPr lang="fr-FR" smtClean="0"/>
              <a:t>Renforcer la coopération parents et école FA-NH-TL</a:t>
            </a:r>
            <a:endParaRPr lang="fr-FR"/>
          </a:p>
        </p:txBody>
      </p:sp>
      <p:sp>
        <p:nvSpPr>
          <p:cNvPr id="6" name="Espace réservé du numéro de diapositive 5"/>
          <p:cNvSpPr>
            <a:spLocks noGrp="1"/>
          </p:cNvSpPr>
          <p:nvPr>
            <p:ph type="sldNum" sz="quarter" idx="12"/>
          </p:nvPr>
        </p:nvSpPr>
        <p:spPr/>
        <p:txBody>
          <a:bodyPr/>
          <a:lstStyle/>
          <a:p>
            <a:fld id="{8C5D330F-DEE8-41ED-8C2F-1350D56C68AC}" type="slidenum">
              <a:rPr lang="fr-FR" smtClean="0"/>
              <a:t>‹N°›</a:t>
            </a:fld>
            <a:endParaRPr lang="fr-FR"/>
          </a:p>
        </p:txBody>
      </p:sp>
    </p:spTree>
    <p:extLst>
      <p:ext uri="{BB962C8B-B14F-4D97-AF65-F5344CB8AC3E}">
        <p14:creationId xmlns:p14="http://schemas.microsoft.com/office/powerpoint/2010/main" val="3529232001"/>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p:cNvSpPr>
            <a:spLocks noGrp="1"/>
          </p:cNvSpPr>
          <p:nvPr>
            <p:ph type="title" orient="vert"/>
          </p:nvPr>
        </p:nvSpPr>
        <p:spPr>
          <a:xfrm>
            <a:off x="6629400" y="274638"/>
            <a:ext cx="2057400" cy="5851525"/>
          </a:xfrm>
        </p:spPr>
        <p:txBody>
          <a:bodyPr vert="eaVert"/>
          <a:lstStyle/>
          <a:p>
            <a:r>
              <a:rPr lang="fr-FR" smtClean="0"/>
              <a:t>Modifiez le style du titre</a:t>
            </a:r>
            <a:endParaRPr lang="fr-FR"/>
          </a:p>
        </p:txBody>
      </p:sp>
      <p:sp>
        <p:nvSpPr>
          <p:cNvPr id="3" name="Espace réservé du texte vertical 2"/>
          <p:cNvSpPr>
            <a:spLocks noGrp="1"/>
          </p:cNvSpPr>
          <p:nvPr>
            <p:ph type="body" orient="vert" idx="1"/>
          </p:nvPr>
        </p:nvSpPr>
        <p:spPr>
          <a:xfrm>
            <a:off x="457200" y="274638"/>
            <a:ext cx="6019800" cy="5851525"/>
          </a:xfrm>
        </p:spPr>
        <p:txBody>
          <a:bodyPr vert="eaVert"/>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52DF124F-805C-4DF3-A278-8CBB29FAA686}" type="datetime1">
              <a:rPr lang="fr-FR" smtClean="0"/>
              <a:t>28/08/2017</a:t>
            </a:fld>
            <a:endParaRPr lang="fr-FR"/>
          </a:p>
        </p:txBody>
      </p:sp>
      <p:sp>
        <p:nvSpPr>
          <p:cNvPr id="5" name="Espace réservé du pied de page 4"/>
          <p:cNvSpPr>
            <a:spLocks noGrp="1"/>
          </p:cNvSpPr>
          <p:nvPr>
            <p:ph type="ftr" sz="quarter" idx="11"/>
          </p:nvPr>
        </p:nvSpPr>
        <p:spPr/>
        <p:txBody>
          <a:bodyPr/>
          <a:lstStyle/>
          <a:p>
            <a:r>
              <a:rPr lang="fr-FR" smtClean="0"/>
              <a:t>Renforcer la coopération parents et école FA-NH-TL</a:t>
            </a:r>
            <a:endParaRPr lang="fr-FR"/>
          </a:p>
        </p:txBody>
      </p:sp>
      <p:sp>
        <p:nvSpPr>
          <p:cNvPr id="6" name="Espace réservé du numéro de diapositive 5"/>
          <p:cNvSpPr>
            <a:spLocks noGrp="1"/>
          </p:cNvSpPr>
          <p:nvPr>
            <p:ph type="sldNum" sz="quarter" idx="12"/>
          </p:nvPr>
        </p:nvSpPr>
        <p:spPr/>
        <p:txBody>
          <a:bodyPr/>
          <a:lstStyle/>
          <a:p>
            <a:fld id="{8C5D330F-DEE8-41ED-8C2F-1350D56C68AC}" type="slidenum">
              <a:rPr lang="fr-FR" smtClean="0"/>
              <a:t>‹N°›</a:t>
            </a:fld>
            <a:endParaRPr lang="fr-FR"/>
          </a:p>
        </p:txBody>
      </p:sp>
    </p:spTree>
    <p:extLst>
      <p:ext uri="{BB962C8B-B14F-4D97-AF65-F5344CB8AC3E}">
        <p14:creationId xmlns:p14="http://schemas.microsoft.com/office/powerpoint/2010/main" val="330172538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13" Type="http://schemas.openxmlformats.org/officeDocument/2006/relationships/image" Target="../media/image2.jpg"/><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Pr>
        <a:blipFill dpi="0" rotWithShape="1">
          <a:blip r:embed="rId13"/>
          <a:srcRect/>
          <a:stretch>
            <a:fillRect/>
          </a:stretch>
        </a:blipFill>
        <a:effectLst/>
      </p:bgPr>
    </p:bg>
    <p:spTree>
      <p:nvGrpSpPr>
        <p:cNvPr id="1" name=""/>
        <p:cNvGrpSpPr/>
        <p:nvPr/>
      </p:nvGrpSpPr>
      <p:grpSpPr>
        <a:xfrm>
          <a:off x="0" y="0"/>
          <a:ext cx="0" cy="0"/>
          <a:chOff x="0" y="0"/>
          <a:chExt cx="0" cy="0"/>
        </a:xfrm>
      </p:grpSpPr>
      <p:sp>
        <p:nvSpPr>
          <p:cNvPr id="2" name="Espace réservé du titre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fr-FR" smtClean="0"/>
              <a:t>Modifiez le style du titre</a:t>
            </a:r>
            <a:endParaRPr lang="fr-FR"/>
          </a:p>
        </p:txBody>
      </p:sp>
      <p:sp>
        <p:nvSpPr>
          <p:cNvPr id="3" name="Espace réservé du texte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5753E47-6B57-45BA-9AD1-ED8F9C32E983}" type="datetime1">
              <a:rPr lang="fr-FR" smtClean="0"/>
              <a:t>28/08/2017</a:t>
            </a:fld>
            <a:endParaRPr lang="fr-FR"/>
          </a:p>
        </p:txBody>
      </p:sp>
      <p:sp>
        <p:nvSpPr>
          <p:cNvPr id="5" name="Espace réservé du pied de page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fr-FR" smtClean="0"/>
              <a:t>Renforcer la coopération parents et école FA-NH-TL</a:t>
            </a:r>
            <a:endParaRPr lang="fr-FR"/>
          </a:p>
        </p:txBody>
      </p:sp>
      <p:sp>
        <p:nvSpPr>
          <p:cNvPr id="6" name="Espace réservé du numéro de diapositive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D2BA79E7-1DB0-4150-8ADC-99595F005DC7}" type="slidenum">
              <a:rPr lang="fr-FR" smtClean="0"/>
              <a:t>‹N°›</a:t>
            </a:fld>
            <a:endParaRPr lang="fr-FR"/>
          </a:p>
        </p:txBody>
      </p:sp>
    </p:spTree>
    <p:extLst>
      <p:ext uri="{BB962C8B-B14F-4D97-AF65-F5344CB8AC3E}">
        <p14:creationId xmlns:p14="http://schemas.microsoft.com/office/powerpoint/2010/main" val="2310296671"/>
      </p:ext>
    </p:extLst>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Lst>
  <p:hf sldNum="0" hdr="0" dt="0"/>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Pr>
        <a:blipFill dpi="0" rotWithShape="1">
          <a:blip r:embed="rId13"/>
          <a:srcRect/>
          <a:stretch>
            <a:fillRect/>
          </a:stretch>
        </a:blipFill>
        <a:effectLst/>
      </p:bgPr>
    </p:bg>
    <p:spTree>
      <p:nvGrpSpPr>
        <p:cNvPr id="1" name=""/>
        <p:cNvGrpSpPr/>
        <p:nvPr/>
      </p:nvGrpSpPr>
      <p:grpSpPr>
        <a:xfrm>
          <a:off x="0" y="0"/>
          <a:ext cx="0" cy="0"/>
          <a:chOff x="0" y="0"/>
          <a:chExt cx="0" cy="0"/>
        </a:xfrm>
      </p:grpSpPr>
      <p:sp>
        <p:nvSpPr>
          <p:cNvPr id="2" name="Espace réservé du titre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fr-FR" smtClean="0"/>
              <a:t>Modifiez le style du titre</a:t>
            </a:r>
            <a:endParaRPr lang="fr-FR"/>
          </a:p>
        </p:txBody>
      </p:sp>
      <p:sp>
        <p:nvSpPr>
          <p:cNvPr id="3" name="Espace réservé du texte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92E81814-BF96-435F-B921-0A5BF00158F9}" type="datetime1">
              <a:rPr lang="fr-FR" smtClean="0"/>
              <a:t>28/08/2017</a:t>
            </a:fld>
            <a:endParaRPr lang="fr-FR"/>
          </a:p>
        </p:txBody>
      </p:sp>
      <p:sp>
        <p:nvSpPr>
          <p:cNvPr id="5" name="Espace réservé du pied de page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fr-FR" smtClean="0"/>
              <a:t>Renforcer la coopération parents et école FA-NH-TL</a:t>
            </a:r>
            <a:endParaRPr lang="fr-FR"/>
          </a:p>
        </p:txBody>
      </p:sp>
      <p:sp>
        <p:nvSpPr>
          <p:cNvPr id="6" name="Espace réservé du numéro de diapositive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8C5D330F-DEE8-41ED-8C2F-1350D56C68AC}" type="slidenum">
              <a:rPr lang="fr-FR" smtClean="0"/>
              <a:t>‹N°›</a:t>
            </a:fld>
            <a:endParaRPr lang="fr-FR"/>
          </a:p>
        </p:txBody>
      </p:sp>
    </p:spTree>
    <p:extLst>
      <p:ext uri="{BB962C8B-B14F-4D97-AF65-F5344CB8AC3E}">
        <p14:creationId xmlns:p14="http://schemas.microsoft.com/office/powerpoint/2010/main" val="1093460358"/>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hf sldNum="0" hdr="0" dt="0"/>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hyperlink" Target="http://www.education.gouv.fr/pid25535/bulletin_officiel.html?cid_bo=74338" TargetMode="External"/><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re 4"/>
          <p:cNvSpPr>
            <a:spLocks noGrp="1"/>
          </p:cNvSpPr>
          <p:nvPr>
            <p:ph type="title"/>
          </p:nvPr>
        </p:nvSpPr>
        <p:spPr>
          <a:xfrm>
            <a:off x="2171700" y="274638"/>
            <a:ext cx="6572249" cy="1916112"/>
          </a:xfrm>
        </p:spPr>
        <p:txBody>
          <a:bodyPr>
            <a:noAutofit/>
          </a:bodyPr>
          <a:lstStyle/>
          <a:p>
            <a:r>
              <a:rPr lang="fr-FR" sz="4000" dirty="0">
                <a:solidFill>
                  <a:srgbClr val="00B0F0"/>
                </a:solidFill>
              </a:rPr>
              <a:t>Renforcer la coopération </a:t>
            </a:r>
            <a:r>
              <a:rPr lang="fr-FR" sz="4000" dirty="0" smtClean="0">
                <a:solidFill>
                  <a:srgbClr val="00B0F0"/>
                </a:solidFill>
              </a:rPr>
              <a:t/>
            </a:r>
            <a:br>
              <a:rPr lang="fr-FR" sz="4000" dirty="0" smtClean="0">
                <a:solidFill>
                  <a:srgbClr val="00B0F0"/>
                </a:solidFill>
              </a:rPr>
            </a:br>
            <a:r>
              <a:rPr lang="fr-FR" sz="4000" dirty="0" smtClean="0">
                <a:solidFill>
                  <a:srgbClr val="00B0F0"/>
                </a:solidFill>
              </a:rPr>
              <a:t>entre </a:t>
            </a:r>
            <a:r>
              <a:rPr lang="fr-FR" sz="4000" dirty="0">
                <a:solidFill>
                  <a:srgbClr val="00B0F0"/>
                </a:solidFill>
              </a:rPr>
              <a:t>les parents et l’école</a:t>
            </a:r>
          </a:p>
        </p:txBody>
      </p:sp>
      <p:sp>
        <p:nvSpPr>
          <p:cNvPr id="7" name="Espace réservé du contenu 6"/>
          <p:cNvSpPr>
            <a:spLocks noGrp="1"/>
          </p:cNvSpPr>
          <p:nvPr>
            <p:ph idx="1"/>
          </p:nvPr>
        </p:nvSpPr>
        <p:spPr>
          <a:xfrm>
            <a:off x="1347942" y="2317898"/>
            <a:ext cx="7360418" cy="3678865"/>
          </a:xfrm>
        </p:spPr>
        <p:txBody>
          <a:bodyPr>
            <a:normAutofit fontScale="62500" lnSpcReduction="20000"/>
          </a:bodyPr>
          <a:lstStyle/>
          <a:p>
            <a:pPr marL="0" indent="0" algn="ctr">
              <a:buNone/>
            </a:pPr>
            <a:r>
              <a:rPr lang="fr-FR" dirty="0"/>
              <a:t>Présentation de la </a:t>
            </a:r>
            <a:r>
              <a:rPr lang="fr-FR" dirty="0" smtClean="0">
                <a:hlinkClick r:id="rId3"/>
              </a:rPr>
              <a:t>circulaire </a:t>
            </a:r>
            <a:r>
              <a:rPr lang="fr-FR" dirty="0">
                <a:hlinkClick r:id="rId3"/>
              </a:rPr>
              <a:t>n° 2013-142 du 15-10-2013</a:t>
            </a:r>
            <a:endParaRPr lang="fr-FR" dirty="0" smtClean="0"/>
          </a:p>
          <a:p>
            <a:pPr marL="0" indent="0" algn="ctr">
              <a:buNone/>
            </a:pPr>
            <a:endParaRPr lang="fr-FR" dirty="0" smtClean="0"/>
          </a:p>
          <a:p>
            <a:pPr marL="0" indent="0" algn="just">
              <a:buNone/>
            </a:pPr>
            <a:r>
              <a:rPr lang="fr-FR" dirty="0" smtClean="0"/>
              <a:t>« Une </a:t>
            </a:r>
            <a:r>
              <a:rPr lang="fr-FR" b="1" dirty="0"/>
              <a:t>coopération</a:t>
            </a:r>
            <a:r>
              <a:rPr lang="fr-FR" dirty="0"/>
              <a:t> renforcée avec les </a:t>
            </a:r>
            <a:r>
              <a:rPr lang="fr-FR" dirty="0" smtClean="0"/>
              <a:t>parents : </a:t>
            </a:r>
            <a:endParaRPr lang="fr-FR" dirty="0"/>
          </a:p>
          <a:p>
            <a:pPr marL="0" indent="0" algn="just">
              <a:buNone/>
            </a:pPr>
            <a:r>
              <a:rPr lang="fr-FR" dirty="0"/>
              <a:t>un enjeu majeur p</a:t>
            </a:r>
            <a:r>
              <a:rPr lang="fr-FR" dirty="0" smtClean="0"/>
              <a:t>our la réussite de tous les élèves, </a:t>
            </a:r>
          </a:p>
          <a:p>
            <a:pPr>
              <a:buFontTx/>
              <a:buChar char="-"/>
            </a:pPr>
            <a:endParaRPr lang="fr-FR" dirty="0" smtClean="0"/>
          </a:p>
          <a:p>
            <a:pPr>
              <a:buFontTx/>
              <a:buChar char="-"/>
            </a:pPr>
            <a:r>
              <a:rPr lang="fr-FR" dirty="0"/>
              <a:t>La scolarité et les relations entretenues avec l’établissement sont au cœur des préoccupations des parents</a:t>
            </a:r>
          </a:p>
          <a:p>
            <a:pPr>
              <a:buFontTx/>
              <a:buChar char="-"/>
            </a:pPr>
            <a:r>
              <a:rPr lang="fr-FR" dirty="0" smtClean="0"/>
              <a:t>La participation des parents à l’action éducative est déterminante pour la réussite des plus fragiles</a:t>
            </a:r>
          </a:p>
          <a:p>
            <a:pPr>
              <a:buFontTx/>
              <a:buChar char="-"/>
            </a:pPr>
            <a:r>
              <a:rPr lang="fr-FR" dirty="0" smtClean="0"/>
              <a:t>Le </a:t>
            </a:r>
            <a:r>
              <a:rPr lang="fr-FR" b="1" dirty="0" smtClean="0"/>
              <a:t>dialogue</a:t>
            </a:r>
            <a:r>
              <a:rPr lang="fr-FR" dirty="0" smtClean="0"/>
              <a:t> fondé sur le </a:t>
            </a:r>
            <a:r>
              <a:rPr lang="fr-FR" b="1" dirty="0" smtClean="0"/>
              <a:t>respect mutuel </a:t>
            </a:r>
            <a:r>
              <a:rPr lang="fr-FR" dirty="0" smtClean="0"/>
              <a:t>contribue à la qualité du climat scolaire et à la promotion de la coéducation »</a:t>
            </a:r>
          </a:p>
        </p:txBody>
      </p:sp>
      <p:sp>
        <p:nvSpPr>
          <p:cNvPr id="2" name="Espace réservé du pied de page 1"/>
          <p:cNvSpPr>
            <a:spLocks noGrp="1"/>
          </p:cNvSpPr>
          <p:nvPr>
            <p:ph type="ftr" sz="quarter" idx="11"/>
          </p:nvPr>
        </p:nvSpPr>
        <p:spPr/>
        <p:txBody>
          <a:bodyPr/>
          <a:lstStyle/>
          <a:p>
            <a:r>
              <a:rPr lang="fr-FR" smtClean="0"/>
              <a:t>Renforcer la coopération parents et école FA-NH-TL</a:t>
            </a:r>
            <a:endParaRPr lang="fr-FR"/>
          </a:p>
        </p:txBody>
      </p:sp>
    </p:spTree>
    <p:extLst>
      <p:ext uri="{BB962C8B-B14F-4D97-AF65-F5344CB8AC3E}">
        <p14:creationId xmlns:p14="http://schemas.microsoft.com/office/powerpoint/2010/main" val="1385816604"/>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1914525" y="274637"/>
            <a:ext cx="6772274" cy="1258888"/>
          </a:xfrm>
        </p:spPr>
        <p:txBody>
          <a:bodyPr>
            <a:normAutofit fontScale="90000"/>
          </a:bodyPr>
          <a:lstStyle/>
          <a:p>
            <a:pPr algn="l"/>
            <a:r>
              <a:rPr lang="fr-FR" dirty="0" smtClean="0"/>
              <a:t/>
            </a:r>
            <a:br>
              <a:rPr lang="fr-FR" dirty="0" smtClean="0"/>
            </a:br>
            <a:r>
              <a:rPr lang="fr-FR" sz="4000" dirty="0">
                <a:solidFill>
                  <a:srgbClr val="00B0F0"/>
                </a:solidFill>
              </a:rPr>
              <a:t>Trois leviers d’action à privilégier :</a:t>
            </a:r>
            <a:r>
              <a:rPr lang="fr-FR" dirty="0">
                <a:solidFill>
                  <a:srgbClr val="00B0F0"/>
                </a:solidFill>
              </a:rPr>
              <a:t/>
            </a:r>
            <a:br>
              <a:rPr lang="fr-FR" dirty="0">
                <a:solidFill>
                  <a:srgbClr val="00B0F0"/>
                </a:solidFill>
              </a:rPr>
            </a:br>
            <a:endParaRPr lang="fr-FR" dirty="0">
              <a:solidFill>
                <a:srgbClr val="00B0F0"/>
              </a:solidFill>
            </a:endParaRPr>
          </a:p>
        </p:txBody>
      </p:sp>
      <p:sp>
        <p:nvSpPr>
          <p:cNvPr id="3" name="Espace réservé du contenu 2"/>
          <p:cNvSpPr>
            <a:spLocks noGrp="1"/>
          </p:cNvSpPr>
          <p:nvPr>
            <p:ph idx="1"/>
          </p:nvPr>
        </p:nvSpPr>
        <p:spPr>
          <a:xfrm>
            <a:off x="1257300" y="2000250"/>
            <a:ext cx="7429499" cy="3895725"/>
          </a:xfrm>
        </p:spPr>
        <p:txBody>
          <a:bodyPr>
            <a:normAutofit/>
          </a:bodyPr>
          <a:lstStyle/>
          <a:p>
            <a:pPr marL="514350" indent="-514350">
              <a:buFont typeface="+mj-lt"/>
              <a:buAutoNum type="arabicPeriod"/>
            </a:pPr>
            <a:r>
              <a:rPr lang="fr-FR" sz="2800" dirty="0" smtClean="0"/>
              <a:t>Rendre effectifs les droits d’information et d’expression des parents</a:t>
            </a:r>
          </a:p>
          <a:p>
            <a:pPr marL="514350" indent="-514350">
              <a:buFont typeface="+mj-lt"/>
              <a:buAutoNum type="arabicPeriod"/>
            </a:pPr>
            <a:r>
              <a:rPr lang="fr-FR" sz="2800" dirty="0" smtClean="0"/>
              <a:t>Construire de nouvelles modalités de coopération avec les parents pour une école plus accueillante</a:t>
            </a:r>
          </a:p>
          <a:p>
            <a:pPr marL="514350" indent="-514350">
              <a:buFont typeface="+mj-lt"/>
              <a:buAutoNum type="arabicPeriod"/>
            </a:pPr>
            <a:r>
              <a:rPr lang="fr-FR" sz="2800" dirty="0" smtClean="0"/>
              <a:t>Développer des actions d’accompagnement à la parentalité</a:t>
            </a:r>
            <a:endParaRPr lang="fr-FR" sz="2800" dirty="0"/>
          </a:p>
        </p:txBody>
      </p:sp>
      <p:sp>
        <p:nvSpPr>
          <p:cNvPr id="4" name="Espace réservé du pied de page 3"/>
          <p:cNvSpPr>
            <a:spLocks noGrp="1"/>
          </p:cNvSpPr>
          <p:nvPr>
            <p:ph type="ftr" sz="quarter" idx="11"/>
          </p:nvPr>
        </p:nvSpPr>
        <p:spPr/>
        <p:txBody>
          <a:bodyPr/>
          <a:lstStyle/>
          <a:p>
            <a:r>
              <a:rPr lang="fr-FR" smtClean="0"/>
              <a:t>Renforcer la coopération parents et école FA-NH-TL</a:t>
            </a:r>
            <a:endParaRPr lang="fr-FR"/>
          </a:p>
        </p:txBody>
      </p:sp>
    </p:spTree>
    <p:extLst>
      <p:ext uri="{BB962C8B-B14F-4D97-AF65-F5344CB8AC3E}">
        <p14:creationId xmlns:p14="http://schemas.microsoft.com/office/powerpoint/2010/main" val="901113097"/>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2028824" y="274637"/>
            <a:ext cx="6953251" cy="1992313"/>
          </a:xfrm>
        </p:spPr>
        <p:txBody>
          <a:bodyPr>
            <a:normAutofit/>
          </a:bodyPr>
          <a:lstStyle/>
          <a:p>
            <a:pPr algn="l"/>
            <a:r>
              <a:rPr lang="fr-FR" sz="3200" dirty="0" smtClean="0">
                <a:solidFill>
                  <a:srgbClr val="00B0F0"/>
                </a:solidFill>
              </a:rPr>
              <a:t>1. Rendre </a:t>
            </a:r>
            <a:r>
              <a:rPr lang="fr-FR" sz="3200" dirty="0">
                <a:solidFill>
                  <a:srgbClr val="00B0F0"/>
                </a:solidFill>
              </a:rPr>
              <a:t>effectifs les </a:t>
            </a:r>
            <a:r>
              <a:rPr lang="fr-FR" sz="3200" dirty="0" smtClean="0">
                <a:solidFill>
                  <a:srgbClr val="00B0F0"/>
                </a:solidFill>
              </a:rPr>
              <a:t>droits d’information et </a:t>
            </a:r>
            <a:r>
              <a:rPr lang="fr-FR" sz="3200" dirty="0">
                <a:solidFill>
                  <a:srgbClr val="00B0F0"/>
                </a:solidFill>
              </a:rPr>
              <a:t>d’expression des </a:t>
            </a:r>
            <a:r>
              <a:rPr lang="fr-FR" sz="3200" dirty="0" smtClean="0">
                <a:solidFill>
                  <a:srgbClr val="00B0F0"/>
                </a:solidFill>
              </a:rPr>
              <a:t>parents</a:t>
            </a:r>
            <a:endParaRPr lang="fr-FR" sz="3200" dirty="0">
              <a:solidFill>
                <a:srgbClr val="00B0F0"/>
              </a:solidFill>
            </a:endParaRPr>
          </a:p>
        </p:txBody>
      </p:sp>
      <p:sp>
        <p:nvSpPr>
          <p:cNvPr id="3" name="Espace réservé du contenu 2"/>
          <p:cNvSpPr>
            <a:spLocks noGrp="1"/>
          </p:cNvSpPr>
          <p:nvPr>
            <p:ph idx="1"/>
          </p:nvPr>
        </p:nvSpPr>
        <p:spPr>
          <a:xfrm>
            <a:off x="1584694" y="2409825"/>
            <a:ext cx="7006856" cy="3238500"/>
          </a:xfrm>
        </p:spPr>
        <p:txBody>
          <a:bodyPr>
            <a:normAutofit/>
          </a:bodyPr>
          <a:lstStyle/>
          <a:p>
            <a:pPr>
              <a:buFont typeface="Wingdings" panose="05000000000000000000" pitchFamily="2" charset="2"/>
              <a:buChar char="Ø"/>
            </a:pPr>
            <a:r>
              <a:rPr lang="fr-FR" sz="2800" dirty="0" smtClean="0"/>
              <a:t>Informer et dialoguer</a:t>
            </a:r>
            <a:endParaRPr lang="fr-FR" sz="2800" dirty="0"/>
          </a:p>
          <a:p>
            <a:pPr>
              <a:buFont typeface="Wingdings" panose="05000000000000000000" pitchFamily="2" charset="2"/>
              <a:buChar char="Ø"/>
            </a:pPr>
            <a:r>
              <a:rPr lang="fr-FR" sz="2800" dirty="0" smtClean="0"/>
              <a:t>Aider </a:t>
            </a:r>
            <a:r>
              <a:rPr lang="fr-FR" sz="2800" dirty="0"/>
              <a:t>les parents à se familiariser avec </a:t>
            </a:r>
            <a:r>
              <a:rPr lang="fr-FR" sz="2800" dirty="0" smtClean="0"/>
              <a:t>l’école</a:t>
            </a:r>
            <a:endParaRPr lang="fr-FR" sz="2800" dirty="0"/>
          </a:p>
          <a:p>
            <a:pPr>
              <a:buFont typeface="Wingdings" panose="05000000000000000000" pitchFamily="2" charset="2"/>
              <a:buChar char="Ø"/>
            </a:pPr>
            <a:r>
              <a:rPr lang="fr-FR" sz="2800" dirty="0"/>
              <a:t>Encourager la participation des parents à la vie </a:t>
            </a:r>
            <a:r>
              <a:rPr lang="fr-FR" sz="2800" dirty="0" smtClean="0"/>
              <a:t>de l’établissement</a:t>
            </a:r>
            <a:endParaRPr lang="fr-FR" sz="2800" dirty="0"/>
          </a:p>
        </p:txBody>
      </p:sp>
      <p:sp>
        <p:nvSpPr>
          <p:cNvPr id="4" name="Espace réservé du pied de page 3"/>
          <p:cNvSpPr>
            <a:spLocks noGrp="1"/>
          </p:cNvSpPr>
          <p:nvPr>
            <p:ph type="ftr" sz="quarter" idx="11"/>
          </p:nvPr>
        </p:nvSpPr>
        <p:spPr/>
        <p:txBody>
          <a:bodyPr/>
          <a:lstStyle/>
          <a:p>
            <a:r>
              <a:rPr lang="fr-FR" smtClean="0"/>
              <a:t>Renforcer la coopération parents et école FA-NH-TL</a:t>
            </a:r>
            <a:endParaRPr lang="fr-FR"/>
          </a:p>
        </p:txBody>
      </p:sp>
    </p:spTree>
    <p:extLst>
      <p:ext uri="{BB962C8B-B14F-4D97-AF65-F5344CB8AC3E}">
        <p14:creationId xmlns:p14="http://schemas.microsoft.com/office/powerpoint/2010/main" val="3066441432"/>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2152649" y="274637"/>
            <a:ext cx="6810375" cy="1735137"/>
          </a:xfrm>
        </p:spPr>
        <p:txBody>
          <a:bodyPr>
            <a:normAutofit fontScale="90000"/>
          </a:bodyPr>
          <a:lstStyle/>
          <a:p>
            <a:pPr algn="l"/>
            <a:r>
              <a:rPr lang="fr-FR" sz="3600" dirty="0" smtClean="0">
                <a:solidFill>
                  <a:srgbClr val="00B0F0"/>
                </a:solidFill>
              </a:rPr>
              <a:t/>
            </a:r>
            <a:br>
              <a:rPr lang="fr-FR" sz="3600" dirty="0" smtClean="0">
                <a:solidFill>
                  <a:srgbClr val="00B0F0"/>
                </a:solidFill>
              </a:rPr>
            </a:br>
            <a:r>
              <a:rPr lang="fr-FR" sz="3600" dirty="0" smtClean="0">
                <a:solidFill>
                  <a:srgbClr val="00B0F0"/>
                </a:solidFill>
              </a:rPr>
              <a:t>2. Construire </a:t>
            </a:r>
            <a:r>
              <a:rPr lang="fr-FR" sz="3600" dirty="0">
                <a:solidFill>
                  <a:srgbClr val="00B0F0"/>
                </a:solidFill>
              </a:rPr>
              <a:t>de nouvelles modalités de coopération avec les parents pour une école plus accueillante</a:t>
            </a:r>
            <a:br>
              <a:rPr lang="fr-FR" sz="3600" dirty="0">
                <a:solidFill>
                  <a:srgbClr val="00B0F0"/>
                </a:solidFill>
              </a:rPr>
            </a:br>
            <a:endParaRPr lang="fr-FR" sz="3600" dirty="0">
              <a:solidFill>
                <a:srgbClr val="00B0F0"/>
              </a:solidFill>
            </a:endParaRPr>
          </a:p>
        </p:txBody>
      </p:sp>
      <p:sp>
        <p:nvSpPr>
          <p:cNvPr id="3" name="Espace réservé du contenu 2"/>
          <p:cNvSpPr>
            <a:spLocks noGrp="1"/>
          </p:cNvSpPr>
          <p:nvPr>
            <p:ph idx="1"/>
          </p:nvPr>
        </p:nvSpPr>
        <p:spPr>
          <a:xfrm>
            <a:off x="1646495" y="2733676"/>
            <a:ext cx="7316529" cy="2486024"/>
          </a:xfrm>
        </p:spPr>
        <p:txBody>
          <a:bodyPr>
            <a:normAutofit/>
          </a:bodyPr>
          <a:lstStyle/>
          <a:p>
            <a:pPr>
              <a:buFont typeface="Wingdings" panose="05000000000000000000" pitchFamily="2" charset="2"/>
              <a:buChar char="Ø"/>
            </a:pPr>
            <a:r>
              <a:rPr lang="fr-FR" sz="2800" dirty="0" smtClean="0"/>
              <a:t>Diversifier les </a:t>
            </a:r>
            <a:r>
              <a:rPr lang="fr-FR" sz="2800" b="1" dirty="0" smtClean="0"/>
              <a:t>modalités d’échanges </a:t>
            </a:r>
            <a:r>
              <a:rPr lang="fr-FR" sz="2800" dirty="0" smtClean="0"/>
              <a:t>entre les professionnels et les parents</a:t>
            </a:r>
          </a:p>
          <a:p>
            <a:pPr>
              <a:buFont typeface="Wingdings" panose="05000000000000000000" pitchFamily="2" charset="2"/>
              <a:buChar char="Ø"/>
            </a:pPr>
            <a:r>
              <a:rPr lang="fr-FR" sz="2800" dirty="0" smtClean="0"/>
              <a:t>Sensibiliser et former l’ensemble des personnels […] à la </a:t>
            </a:r>
            <a:r>
              <a:rPr lang="fr-FR" sz="2800" b="1" dirty="0" smtClean="0"/>
              <a:t>communication</a:t>
            </a:r>
            <a:r>
              <a:rPr lang="fr-FR" sz="2800" dirty="0" smtClean="0"/>
              <a:t> avec les familles</a:t>
            </a:r>
            <a:endParaRPr lang="fr-FR" sz="2800" dirty="0"/>
          </a:p>
        </p:txBody>
      </p:sp>
      <p:sp>
        <p:nvSpPr>
          <p:cNvPr id="4" name="Espace réservé du pied de page 3"/>
          <p:cNvSpPr>
            <a:spLocks noGrp="1"/>
          </p:cNvSpPr>
          <p:nvPr>
            <p:ph type="ftr" sz="quarter" idx="11"/>
          </p:nvPr>
        </p:nvSpPr>
        <p:spPr/>
        <p:txBody>
          <a:bodyPr/>
          <a:lstStyle/>
          <a:p>
            <a:r>
              <a:rPr lang="fr-FR" smtClean="0"/>
              <a:t>Renforcer la coopération parents et école FA-NH-TL</a:t>
            </a:r>
            <a:endParaRPr lang="fr-FR"/>
          </a:p>
        </p:txBody>
      </p:sp>
    </p:spTree>
    <p:extLst>
      <p:ext uri="{BB962C8B-B14F-4D97-AF65-F5344CB8AC3E}">
        <p14:creationId xmlns:p14="http://schemas.microsoft.com/office/powerpoint/2010/main" val="2782251413"/>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a:xfrm>
            <a:off x="2190750" y="274637"/>
            <a:ext cx="6762750" cy="1411287"/>
          </a:xfrm>
        </p:spPr>
        <p:txBody>
          <a:bodyPr>
            <a:normAutofit fontScale="90000"/>
          </a:bodyPr>
          <a:lstStyle/>
          <a:p>
            <a:pPr algn="l"/>
            <a:r>
              <a:rPr lang="fr-FR" sz="3100" dirty="0"/>
              <a:t/>
            </a:r>
            <a:br>
              <a:rPr lang="fr-FR" sz="3100" dirty="0"/>
            </a:br>
            <a:r>
              <a:rPr lang="fr-FR" sz="3100" dirty="0"/>
              <a:t/>
            </a:r>
            <a:br>
              <a:rPr lang="fr-FR" sz="3100" dirty="0"/>
            </a:br>
            <a:r>
              <a:rPr lang="fr-FR" sz="3600" dirty="0" smtClean="0">
                <a:solidFill>
                  <a:srgbClr val="00B0F0"/>
                </a:solidFill>
              </a:rPr>
              <a:t>3. Développer </a:t>
            </a:r>
            <a:r>
              <a:rPr lang="fr-FR" sz="3600" dirty="0">
                <a:solidFill>
                  <a:srgbClr val="00B0F0"/>
                </a:solidFill>
              </a:rPr>
              <a:t>des actions </a:t>
            </a:r>
            <a:br>
              <a:rPr lang="fr-FR" sz="3600" dirty="0">
                <a:solidFill>
                  <a:srgbClr val="00B0F0"/>
                </a:solidFill>
              </a:rPr>
            </a:br>
            <a:r>
              <a:rPr lang="fr-FR" sz="3600" dirty="0">
                <a:solidFill>
                  <a:srgbClr val="00B0F0"/>
                </a:solidFill>
              </a:rPr>
              <a:t>d’accompagnement à la parentalité</a:t>
            </a:r>
            <a:br>
              <a:rPr lang="fr-FR" sz="3600" dirty="0">
                <a:solidFill>
                  <a:srgbClr val="00B0F0"/>
                </a:solidFill>
              </a:rPr>
            </a:br>
            <a:endParaRPr lang="fr-FR" sz="3600" dirty="0">
              <a:solidFill>
                <a:srgbClr val="00B0F0"/>
              </a:solidFill>
            </a:endParaRPr>
          </a:p>
        </p:txBody>
      </p:sp>
      <p:sp>
        <p:nvSpPr>
          <p:cNvPr id="3" name="Espace réservé du contenu 2"/>
          <p:cNvSpPr>
            <a:spLocks noGrp="1"/>
          </p:cNvSpPr>
          <p:nvPr>
            <p:ph idx="1"/>
          </p:nvPr>
        </p:nvSpPr>
        <p:spPr>
          <a:xfrm>
            <a:off x="1456660" y="2333625"/>
            <a:ext cx="7496840" cy="3581400"/>
          </a:xfrm>
        </p:spPr>
        <p:txBody>
          <a:bodyPr>
            <a:noAutofit/>
          </a:bodyPr>
          <a:lstStyle/>
          <a:p>
            <a:pPr marL="0" indent="0">
              <a:buNone/>
            </a:pPr>
            <a:r>
              <a:rPr lang="fr-FR" sz="2800" dirty="0"/>
              <a:t>« … dans le cadre du projet d’école, de projet d’établissement … </a:t>
            </a:r>
            <a:r>
              <a:rPr lang="fr-FR" sz="2800" dirty="0" smtClean="0"/>
              <a:t>»</a:t>
            </a:r>
            <a:endParaRPr lang="fr-FR" sz="2800" dirty="0"/>
          </a:p>
          <a:p>
            <a:pPr marL="0" indent="0">
              <a:buNone/>
            </a:pPr>
            <a:r>
              <a:rPr lang="fr-FR" sz="2800" dirty="0"/>
              <a:t>« … pour </a:t>
            </a:r>
            <a:r>
              <a:rPr lang="fr-FR" sz="2800" b="1" dirty="0"/>
              <a:t>développer des dispositifs adaptés </a:t>
            </a:r>
            <a:r>
              <a:rPr lang="fr-FR" sz="2800" dirty="0"/>
              <a:t>en direction des parents les plus éloignés de l’institution scolaire »</a:t>
            </a:r>
          </a:p>
          <a:p>
            <a:pPr marL="0" indent="0">
              <a:buNone/>
            </a:pPr>
            <a:r>
              <a:rPr lang="fr-FR" sz="2800" dirty="0"/>
              <a:t>« les parents et leurs représentants doivent être </a:t>
            </a:r>
            <a:r>
              <a:rPr lang="fr-FR" sz="2800" b="1" dirty="0"/>
              <a:t>associés</a:t>
            </a:r>
            <a:r>
              <a:rPr lang="fr-FR" sz="2800" dirty="0"/>
              <a:t> aux différents processus. »</a:t>
            </a:r>
          </a:p>
        </p:txBody>
      </p:sp>
      <p:sp>
        <p:nvSpPr>
          <p:cNvPr id="4" name="Espace réservé du pied de page 3"/>
          <p:cNvSpPr>
            <a:spLocks noGrp="1"/>
          </p:cNvSpPr>
          <p:nvPr>
            <p:ph type="ftr" sz="quarter" idx="11"/>
          </p:nvPr>
        </p:nvSpPr>
        <p:spPr/>
        <p:txBody>
          <a:bodyPr/>
          <a:lstStyle/>
          <a:p>
            <a:r>
              <a:rPr lang="fr-FR" smtClean="0"/>
              <a:t>Renforcer la coopération parents et école FA-NH-TL</a:t>
            </a:r>
            <a:endParaRPr lang="fr-FR"/>
          </a:p>
        </p:txBody>
      </p:sp>
    </p:spTree>
    <p:extLst>
      <p:ext uri="{BB962C8B-B14F-4D97-AF65-F5344CB8AC3E}">
        <p14:creationId xmlns:p14="http://schemas.microsoft.com/office/powerpoint/2010/main" val="2415338782"/>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Espace réservé du contenu 3"/>
          <p:cNvSpPr>
            <a:spLocks noGrp="1"/>
          </p:cNvSpPr>
          <p:nvPr>
            <p:ph type="ctrTitle"/>
          </p:nvPr>
        </p:nvSpPr>
        <p:spPr>
          <a:xfrm>
            <a:off x="1471662" y="1160499"/>
            <a:ext cx="7455669" cy="5221251"/>
          </a:xfrm>
        </p:spPr>
        <p:txBody>
          <a:bodyPr>
            <a:normAutofit/>
          </a:bodyPr>
          <a:lstStyle/>
          <a:p>
            <a:pPr algn="l">
              <a:lnSpc>
                <a:spcPct val="80000"/>
              </a:lnSpc>
              <a:spcBef>
                <a:spcPct val="20000"/>
              </a:spcBef>
            </a:pPr>
            <a:r>
              <a:rPr lang="fr-FR" sz="2800" dirty="0" smtClean="0">
                <a:latin typeface="+mn-lt"/>
                <a:ea typeface="+mn-ea"/>
                <a:cs typeface="+mn-cs"/>
              </a:rPr>
              <a:t>« Pour </a:t>
            </a:r>
            <a:r>
              <a:rPr lang="fr-FR" sz="2800" dirty="0">
                <a:latin typeface="+mn-lt"/>
                <a:ea typeface="+mn-ea"/>
                <a:cs typeface="+mn-cs"/>
              </a:rPr>
              <a:t>garantir la réussite de tous, l'École se construit avec la </a:t>
            </a:r>
            <a:r>
              <a:rPr lang="fr-FR" sz="2800" b="1" dirty="0">
                <a:latin typeface="+mn-lt"/>
                <a:ea typeface="+mn-ea"/>
                <a:cs typeface="+mn-cs"/>
              </a:rPr>
              <a:t>participation des parents</a:t>
            </a:r>
            <a:r>
              <a:rPr lang="fr-FR" sz="2800" dirty="0">
                <a:latin typeface="+mn-lt"/>
                <a:ea typeface="+mn-ea"/>
                <a:cs typeface="+mn-cs"/>
              </a:rPr>
              <a:t>. </a:t>
            </a:r>
            <a:r>
              <a:rPr lang="fr-FR" sz="2800" dirty="0" smtClean="0">
                <a:latin typeface="+mn-lt"/>
                <a:ea typeface="+mn-ea"/>
                <a:cs typeface="+mn-cs"/>
              </a:rPr>
              <a:t/>
            </a:r>
            <a:br>
              <a:rPr lang="fr-FR" sz="2800" dirty="0" smtClean="0">
                <a:latin typeface="+mn-lt"/>
                <a:ea typeface="+mn-ea"/>
                <a:cs typeface="+mn-cs"/>
              </a:rPr>
            </a:br>
            <a:r>
              <a:rPr lang="fr-FR" sz="2800" dirty="0">
                <a:latin typeface="+mn-lt"/>
                <a:ea typeface="+mn-ea"/>
                <a:cs typeface="+mn-cs"/>
              </a:rPr>
              <a:t/>
            </a:r>
            <a:br>
              <a:rPr lang="fr-FR" sz="2800" dirty="0">
                <a:latin typeface="+mn-lt"/>
                <a:ea typeface="+mn-ea"/>
                <a:cs typeface="+mn-cs"/>
              </a:rPr>
            </a:br>
            <a:r>
              <a:rPr lang="fr-FR" sz="2800" dirty="0" smtClean="0">
                <a:latin typeface="+mn-lt"/>
                <a:ea typeface="+mn-ea"/>
                <a:cs typeface="+mn-cs"/>
              </a:rPr>
              <a:t>Cet </a:t>
            </a:r>
            <a:r>
              <a:rPr lang="fr-FR" sz="2800" dirty="0">
                <a:latin typeface="+mn-lt"/>
                <a:ea typeface="+mn-ea"/>
                <a:cs typeface="+mn-cs"/>
              </a:rPr>
              <a:t>objectif requiert une approche globale de l'élève dans son environnement et se fonde sur un </a:t>
            </a:r>
            <a:r>
              <a:rPr lang="fr-FR" sz="2800" b="1" dirty="0">
                <a:latin typeface="+mn-lt"/>
                <a:ea typeface="+mn-ea"/>
                <a:cs typeface="+mn-cs"/>
              </a:rPr>
              <a:t>projet partagé </a:t>
            </a:r>
            <a:r>
              <a:rPr lang="fr-FR" sz="2800" dirty="0">
                <a:latin typeface="+mn-lt"/>
                <a:ea typeface="+mn-ea"/>
                <a:cs typeface="+mn-cs"/>
              </a:rPr>
              <a:t>avec l'ensemble de la communauté éducative et de ses partenaires. </a:t>
            </a:r>
            <a:r>
              <a:rPr lang="fr-FR" sz="2800" dirty="0" smtClean="0">
                <a:latin typeface="+mn-lt"/>
                <a:ea typeface="+mn-ea"/>
                <a:cs typeface="+mn-cs"/>
              </a:rPr>
              <a:t/>
            </a:r>
            <a:br>
              <a:rPr lang="fr-FR" sz="2800" dirty="0" smtClean="0">
                <a:latin typeface="+mn-lt"/>
                <a:ea typeface="+mn-ea"/>
                <a:cs typeface="+mn-cs"/>
              </a:rPr>
            </a:br>
            <a:r>
              <a:rPr lang="fr-FR" sz="2800" dirty="0" smtClean="0">
                <a:latin typeface="+mn-lt"/>
                <a:ea typeface="+mn-ea"/>
                <a:cs typeface="+mn-cs"/>
              </a:rPr>
              <a:t/>
            </a:r>
            <a:br>
              <a:rPr lang="fr-FR" sz="2800" dirty="0" smtClean="0">
                <a:latin typeface="+mn-lt"/>
                <a:ea typeface="+mn-ea"/>
                <a:cs typeface="+mn-cs"/>
              </a:rPr>
            </a:br>
            <a:r>
              <a:rPr lang="fr-FR" sz="2800" dirty="0" smtClean="0">
                <a:latin typeface="+mn-lt"/>
                <a:ea typeface="+mn-ea"/>
                <a:cs typeface="+mn-cs"/>
              </a:rPr>
              <a:t>La </a:t>
            </a:r>
            <a:r>
              <a:rPr lang="fr-FR" sz="2800" b="1" dirty="0">
                <a:latin typeface="+mn-lt"/>
                <a:ea typeface="+mn-ea"/>
                <a:cs typeface="+mn-cs"/>
              </a:rPr>
              <a:t>prise en compte des attentes et des difficultés </a:t>
            </a:r>
            <a:r>
              <a:rPr lang="fr-FR" sz="2800" dirty="0">
                <a:latin typeface="+mn-lt"/>
                <a:ea typeface="+mn-ea"/>
                <a:cs typeface="+mn-cs"/>
              </a:rPr>
              <a:t>des parents est un facteur important de leur implication. Elle nécessite une </a:t>
            </a:r>
            <a:r>
              <a:rPr lang="fr-FR" sz="2800" b="1" dirty="0">
                <a:latin typeface="+mn-lt"/>
                <a:ea typeface="+mn-ea"/>
                <a:cs typeface="+mn-cs"/>
              </a:rPr>
              <a:t>démarche volontariste </a:t>
            </a:r>
            <a:r>
              <a:rPr lang="fr-FR" sz="2800" dirty="0">
                <a:latin typeface="+mn-lt"/>
                <a:ea typeface="+mn-ea"/>
                <a:cs typeface="+mn-cs"/>
              </a:rPr>
              <a:t>dans leur direction</a:t>
            </a:r>
            <a:r>
              <a:rPr lang="fr-FR" sz="2800" dirty="0" smtClean="0">
                <a:latin typeface="+mn-lt"/>
                <a:ea typeface="+mn-ea"/>
                <a:cs typeface="+mn-cs"/>
              </a:rPr>
              <a:t>. »</a:t>
            </a:r>
            <a:r>
              <a:rPr lang="fr-FR" sz="2800" dirty="0">
                <a:latin typeface="+mn-lt"/>
                <a:ea typeface="+mn-ea"/>
                <a:cs typeface="+mn-cs"/>
              </a:rPr>
              <a:t/>
            </a:r>
            <a:br>
              <a:rPr lang="fr-FR" sz="2800" dirty="0">
                <a:latin typeface="+mn-lt"/>
                <a:ea typeface="+mn-ea"/>
                <a:cs typeface="+mn-cs"/>
              </a:rPr>
            </a:br>
            <a:endParaRPr lang="fr-FR" sz="2200" dirty="0">
              <a:latin typeface="+mn-lt"/>
              <a:ea typeface="+mn-ea"/>
              <a:cs typeface="+mn-cs"/>
            </a:endParaRPr>
          </a:p>
        </p:txBody>
      </p:sp>
      <p:sp>
        <p:nvSpPr>
          <p:cNvPr id="2" name="Espace réservé du pied de page 1"/>
          <p:cNvSpPr>
            <a:spLocks noGrp="1"/>
          </p:cNvSpPr>
          <p:nvPr>
            <p:ph type="ftr" sz="quarter" idx="11"/>
          </p:nvPr>
        </p:nvSpPr>
        <p:spPr/>
        <p:txBody>
          <a:bodyPr/>
          <a:lstStyle/>
          <a:p>
            <a:r>
              <a:rPr lang="fr-FR" smtClean="0"/>
              <a:t>Renforcer la coopération parents et école FA-NH-TL</a:t>
            </a:r>
            <a:endParaRPr lang="fr-FR"/>
          </a:p>
        </p:txBody>
      </p:sp>
    </p:spTree>
    <p:extLst>
      <p:ext uri="{BB962C8B-B14F-4D97-AF65-F5344CB8AC3E}">
        <p14:creationId xmlns:p14="http://schemas.microsoft.com/office/powerpoint/2010/main" val="2785507262"/>
      </p:ext>
    </p:extLst>
  </p:cSld>
  <p:clrMapOvr>
    <a:masterClrMapping/>
  </p:clrMapOvr>
  <p:timing>
    <p:tnLst>
      <p:par>
        <p:cTn id="1" dur="indefinite" restart="never" nodeType="tmRoot"/>
      </p:par>
    </p:tnLst>
  </p:timing>
</p:sld>
</file>

<file path=ppt/theme/theme1.xml><?xml version="1.0" encoding="utf-8"?>
<a:theme xmlns:a="http://schemas.openxmlformats.org/drawingml/2006/main" name="1_Conception personnalisé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Conception personnalisé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491</TotalTime>
  <Words>169</Words>
  <Application>Microsoft Office PowerPoint</Application>
  <PresentationFormat>Affichage à l'écran (4:3)</PresentationFormat>
  <Paragraphs>56</Paragraphs>
  <Slides>6</Slides>
  <Notes>4</Notes>
  <HiddenSlides>0</HiddenSlides>
  <MMClips>0</MMClips>
  <ScaleCrop>false</ScaleCrop>
  <HeadingPairs>
    <vt:vector size="4" baseType="variant">
      <vt:variant>
        <vt:lpstr>Thème</vt:lpstr>
      </vt:variant>
      <vt:variant>
        <vt:i4>2</vt:i4>
      </vt:variant>
      <vt:variant>
        <vt:lpstr>Titres des diapositives</vt:lpstr>
      </vt:variant>
      <vt:variant>
        <vt:i4>6</vt:i4>
      </vt:variant>
    </vt:vector>
  </HeadingPairs>
  <TitlesOfParts>
    <vt:vector size="8" baseType="lpstr">
      <vt:lpstr>1_Conception personnalisée</vt:lpstr>
      <vt:lpstr>Conception personnalisée</vt:lpstr>
      <vt:lpstr>Renforcer la coopération  entre les parents et l’école</vt:lpstr>
      <vt:lpstr> Trois leviers d’action à privilégier : </vt:lpstr>
      <vt:lpstr>1. Rendre effectifs les droits d’information et d’expression des parents</vt:lpstr>
      <vt:lpstr> 2. Construire de nouvelles modalités de coopération avec les parents pour une école plus accueillante </vt:lpstr>
      <vt:lpstr>  3. Développer des actions  d’accompagnement à la parentalité </vt:lpstr>
      <vt:lpstr>« Pour garantir la réussite de tous, l'École se construit avec la participation des parents.   Cet objectif requiert une approche globale de l'élève dans son environnement et se fonde sur un projet partagé avec l'ensemble de la communauté éducative et de ses partenaires.   La prise en compte des attentes et des difficultés des parents est un facteur important de leur implication. Elle nécessite une démarche volontariste dans leur direction. » </vt:lpstr>
    </vt:vector>
  </TitlesOfParts>
  <Company>Ca2m graphique</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Diapositive 1</dc:title>
  <dc:creator>Helene Johnson</dc:creator>
  <cp:lastModifiedBy>Françoise Aujard</cp:lastModifiedBy>
  <cp:revision>78</cp:revision>
  <dcterms:created xsi:type="dcterms:W3CDTF">2015-07-17T08:33:25Z</dcterms:created>
  <dcterms:modified xsi:type="dcterms:W3CDTF">2017-08-28T14:53:37Z</dcterms:modified>
</cp:coreProperties>
</file>